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2"/>
  </p:notesMasterIdLst>
  <p:sldIdLst>
    <p:sldId id="296" r:id="rId2"/>
    <p:sldId id="257" r:id="rId3"/>
    <p:sldId id="258" r:id="rId4"/>
    <p:sldId id="259" r:id="rId5"/>
    <p:sldId id="260" r:id="rId6"/>
    <p:sldId id="261" r:id="rId7"/>
    <p:sldId id="262" r:id="rId8"/>
    <p:sldId id="299" r:id="rId9"/>
    <p:sldId id="298" r:id="rId10"/>
    <p:sldId id="300" r:id="rId11"/>
    <p:sldId id="301" r:id="rId12"/>
    <p:sldId id="302" r:id="rId13"/>
    <p:sldId id="303" r:id="rId14"/>
    <p:sldId id="304" r:id="rId15"/>
    <p:sldId id="305" r:id="rId16"/>
    <p:sldId id="264" r:id="rId17"/>
    <p:sldId id="265" r:id="rId18"/>
    <p:sldId id="293" r:id="rId19"/>
    <p:sldId id="294"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1E854-0E85-4C1B-80EC-2D16054A621F}" type="datetimeFigureOut">
              <a:rPr lang="en-US" smtClean="0"/>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F31FF-7098-431C-BFC9-CB72053AF018}" type="slidenum">
              <a:rPr lang="en-US" smtClean="0"/>
              <a:t>‹#›</a:t>
            </a:fld>
            <a:endParaRPr lang="en-US"/>
          </a:p>
        </p:txBody>
      </p:sp>
    </p:spTree>
    <p:extLst>
      <p:ext uri="{BB962C8B-B14F-4D97-AF65-F5344CB8AC3E}">
        <p14:creationId xmlns:p14="http://schemas.microsoft.com/office/powerpoint/2010/main" val="286266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A49F8F-5B21-423E-A9E5-564C291C321E}"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14</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15</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16</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CA20C-C71D-4344-AFF6-AB62E3CF96D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854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B46818-81FD-45AA-B782-79012922AE7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6356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8</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9</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10</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11</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12</a:t>
            </a:fld>
            <a:endParaRPr lang="en-US"/>
          </a:p>
        </p:txBody>
      </p:sp>
    </p:spTree>
    <p:extLst>
      <p:ext uri="{BB962C8B-B14F-4D97-AF65-F5344CB8AC3E}">
        <p14:creationId xmlns:p14="http://schemas.microsoft.com/office/powerpoint/2010/main" val="93416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D871D-F835-4A7F-8FF5-2C0039C12BD9}" type="slidenum">
              <a:rPr lang="en-US" smtClean="0"/>
              <a:t>13</a:t>
            </a:fld>
            <a:endParaRPr lang="en-US"/>
          </a:p>
        </p:txBody>
      </p:sp>
    </p:spTree>
    <p:extLst>
      <p:ext uri="{BB962C8B-B14F-4D97-AF65-F5344CB8AC3E}">
        <p14:creationId xmlns:p14="http://schemas.microsoft.com/office/powerpoint/2010/main" val="93416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F0ABFE-462E-4AA8-8451-C3ABB14BB77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355279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0ABFE-462E-4AA8-8451-C3ABB14BB77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132469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0ABFE-462E-4AA8-8451-C3ABB14BB77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421291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2-column text">
    <p:spTree>
      <p:nvGrpSpPr>
        <p:cNvPr id="1" name=""/>
        <p:cNvGrpSpPr/>
        <p:nvPr/>
      </p:nvGrpSpPr>
      <p:grpSpPr>
        <a:xfrm>
          <a:off x="0" y="0"/>
          <a:ext cx="0" cy="0"/>
          <a:chOff x="0" y="0"/>
          <a:chExt cx="0" cy="0"/>
        </a:xfrm>
      </p:grpSpPr>
      <p:pic>
        <p:nvPicPr>
          <p:cNvPr id="5" name="Picture 2" descr="\\psf\Host\Volumes\johbee\Documents\01_Freelance_Design\Perspective_Branding\HIGHMARK INSURANCE\exports\Slide1_TopLeft300.png"/>
          <p:cNvPicPr>
            <a:picLocks noChangeAspect="1" noChangeArrowheads="1"/>
          </p:cNvPicPr>
          <p:nvPr userDrawn="1"/>
        </p:nvPicPr>
        <p:blipFill>
          <a:blip r:embed="rId2" cstate="print"/>
          <a:srcRect/>
          <a:stretch>
            <a:fillRect/>
          </a:stretch>
        </p:blipFill>
        <p:spPr bwMode="auto">
          <a:xfrm>
            <a:off x="0" y="0"/>
            <a:ext cx="4468813" cy="317500"/>
          </a:xfrm>
          <a:prstGeom prst="rect">
            <a:avLst/>
          </a:prstGeom>
          <a:noFill/>
          <a:ln w="9525">
            <a:noFill/>
            <a:miter lim="800000"/>
            <a:headEnd/>
            <a:tailEnd/>
          </a:ln>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print"/>
          <a:srcRect/>
          <a:stretch>
            <a:fillRect/>
          </a:stretch>
        </p:blipFill>
        <p:spPr bwMode="auto">
          <a:xfrm>
            <a:off x="7446963" y="6477000"/>
            <a:ext cx="1697037" cy="381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2900" y="1856314"/>
            <a:ext cx="4184650"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2"/>
          </p:nvPr>
        </p:nvSpPr>
        <p:spPr>
          <a:xfrm>
            <a:off x="4618038" y="1856314"/>
            <a:ext cx="4184650" cy="4141607"/>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3"/>
          </p:nvPr>
        </p:nvSpPr>
        <p:spPr/>
        <p:txBody>
          <a:bodyPr/>
          <a:lstStyle>
            <a:lvl1pPr>
              <a:defRPr/>
            </a:lvl1pPr>
          </a:lstStyle>
          <a:p>
            <a:pPr>
              <a:defRPr/>
            </a:pPr>
            <a:fld id="{EC121E1C-6478-449D-8023-64227091A876}" type="slidenum">
              <a:rPr lang="en-US">
                <a:solidFill>
                  <a:srgbClr val="333333"/>
                </a:solidFill>
              </a:rPr>
              <a:pPr>
                <a:defRPr/>
              </a:pPr>
              <a:t>‹#›</a:t>
            </a:fld>
            <a:endParaRPr lang="en-US" dirty="0">
              <a:solidFill>
                <a:srgbClr val="333333"/>
              </a:solidFill>
            </a:endParaRPr>
          </a:p>
        </p:txBody>
      </p:sp>
      <p:sp>
        <p:nvSpPr>
          <p:cNvPr id="8" name="Footer Placeholder 7"/>
          <p:cNvSpPr>
            <a:spLocks noGrp="1"/>
          </p:cNvSpPr>
          <p:nvPr>
            <p:ph type="ftr" sz="quarter" idx="14"/>
          </p:nvPr>
        </p:nvSpPr>
        <p:spPr/>
        <p:txBody>
          <a:bodyPr/>
          <a:lstStyle>
            <a:lvl1pPr>
              <a:defRPr/>
            </a:lvl1pPr>
          </a:lstStyle>
          <a:p>
            <a:r>
              <a:rPr lang="en-US" dirty="0">
                <a:solidFill>
                  <a:srgbClr val="333333"/>
                </a:solidFill>
              </a:rPr>
              <a:t>Presentation Title or Footnote area</a:t>
            </a:r>
          </a:p>
        </p:txBody>
      </p:sp>
    </p:spTree>
    <p:extLst>
      <p:ext uri="{BB962C8B-B14F-4D97-AF65-F5344CB8AC3E}">
        <p14:creationId xmlns:p14="http://schemas.microsoft.com/office/powerpoint/2010/main" val="200218545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0ABFE-462E-4AA8-8451-C3ABB14BB77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108957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F0ABFE-462E-4AA8-8451-C3ABB14BB77C}"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7664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F0ABFE-462E-4AA8-8451-C3ABB14BB77C}"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131882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F0ABFE-462E-4AA8-8451-C3ABB14BB77C}"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88957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F0ABFE-462E-4AA8-8451-C3ABB14BB77C}"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32595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0ABFE-462E-4AA8-8451-C3ABB14BB77C}"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310782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0ABFE-462E-4AA8-8451-C3ABB14BB77C}"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136280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0ABFE-462E-4AA8-8451-C3ABB14BB77C}"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36AB7-5EFE-44A0-B68C-CF457DF10A12}" type="slidenum">
              <a:rPr lang="en-US" smtClean="0"/>
              <a:t>‹#›</a:t>
            </a:fld>
            <a:endParaRPr lang="en-US"/>
          </a:p>
        </p:txBody>
      </p:sp>
    </p:spTree>
    <p:extLst>
      <p:ext uri="{BB962C8B-B14F-4D97-AF65-F5344CB8AC3E}">
        <p14:creationId xmlns:p14="http://schemas.microsoft.com/office/powerpoint/2010/main" val="226898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0ABFE-462E-4AA8-8451-C3ABB14BB77C}" type="datetimeFigureOut">
              <a:rPr lang="en-US" smtClean="0"/>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36AB7-5EFE-44A0-B68C-CF457DF10A12}" type="slidenum">
              <a:rPr lang="en-US" smtClean="0"/>
              <a:t>‹#›</a:t>
            </a:fld>
            <a:endParaRPr lang="en-US"/>
          </a:p>
        </p:txBody>
      </p:sp>
    </p:spTree>
    <p:extLst>
      <p:ext uri="{BB962C8B-B14F-4D97-AF65-F5344CB8AC3E}">
        <p14:creationId xmlns:p14="http://schemas.microsoft.com/office/powerpoint/2010/main" val="161175143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ehman.edu/cuny-health-equity/documents/rose_marie_martinez.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hyperlink" Target="mailto:oag102@psu.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usefoundation.org/userdata/file/Research/states_by_languages.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457200" y="1066800"/>
            <a:ext cx="8229600" cy="533401"/>
          </a:xfrm>
        </p:spPr>
        <p:txBody>
          <a:bodyPr>
            <a:normAutofit fontScale="90000"/>
          </a:bodyPr>
          <a:lstStyle/>
          <a:p>
            <a:pPr algn="l"/>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3600" dirty="0">
                <a:latin typeface="Arial" panose="020B0604020202020204" pitchFamily="34" charset="0"/>
                <a:cs typeface="Arial" panose="020B0604020202020204" pitchFamily="34" charset="0"/>
              </a:rPr>
              <a:t>Reducing Health Disparities in Special Populations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The Pennsylvania Association of Community Health Centers (PACHC)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OCTOBER 13, 2016</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ORALIA GARCIA DOMINIC, PHD, MS, MA</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NIH NCI-Funded Cancer Health Disparities Researcher</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oag102@psu.edu</a:t>
            </a:r>
          </a:p>
        </p:txBody>
      </p:sp>
      <p:sp>
        <p:nvSpPr>
          <p:cNvPr id="2" name="Slide Number Placeholder 1"/>
          <p:cNvSpPr>
            <a:spLocks noGrp="1"/>
          </p:cNvSpPr>
          <p:nvPr>
            <p:ph type="sldNum" sz="quarter" idx="12"/>
          </p:nvPr>
        </p:nvSpPr>
        <p:spPr>
          <a:prstGeom prst="rect">
            <a:avLst/>
          </a:prstGeom>
        </p:spPr>
        <p:txBody>
          <a:bodyPr/>
          <a:lstStyle/>
          <a:p>
            <a:fld id="{387F2656-AF78-49CC-9694-D1837A5B7DC8}" type="slidenum">
              <a:rPr lang="en-US">
                <a:solidFill>
                  <a:srgbClr val="333333"/>
                </a:solidFill>
              </a:rPr>
              <a:pPr/>
              <a:t>1</a:t>
            </a:fld>
            <a:endParaRPr lang="en-US">
              <a:solidFill>
                <a:srgbClr val="333333"/>
              </a:solidFill>
            </a:endParaRPr>
          </a:p>
        </p:txBody>
      </p:sp>
    </p:spTree>
    <p:extLst>
      <p:ext uri="{BB962C8B-B14F-4D97-AF65-F5344CB8AC3E}">
        <p14:creationId xmlns:p14="http://schemas.microsoft.com/office/powerpoint/2010/main" val="257802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LATINO/HISPANIC POPULATIONS</a:t>
            </a:r>
          </a:p>
        </p:txBody>
      </p:sp>
      <p:sp>
        <p:nvSpPr>
          <p:cNvPr id="6" name="Content Placeholder 5"/>
          <p:cNvSpPr>
            <a:spLocks noGrp="1"/>
          </p:cNvSpPr>
          <p:nvPr>
            <p:ph idx="1"/>
          </p:nvPr>
        </p:nvSpPr>
        <p:spPr/>
        <p:txBody>
          <a:bodyPr>
            <a:normAutofit/>
          </a:bodyPr>
          <a:lstStyle/>
          <a:p>
            <a:pPr marL="285750" indent="-285750">
              <a:buFont typeface="Arial" panose="020B0604020202020204" pitchFamily="34" charset="0"/>
              <a:buChar char="•"/>
            </a:pPr>
            <a:r>
              <a:rPr lang="en-US" b="0" dirty="0">
                <a:solidFill>
                  <a:schemeClr val="bg1"/>
                </a:solidFill>
              </a:rPr>
              <a:t>A</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10</a:t>
            </a:fld>
            <a:endParaRPr lang="en-US" dirty="0">
              <a:solidFill>
                <a:srgbClr val="333333"/>
              </a:solidFill>
            </a:endParaRPr>
          </a:p>
        </p:txBody>
      </p:sp>
    </p:spTree>
    <p:extLst>
      <p:ext uri="{BB962C8B-B14F-4D97-AF65-F5344CB8AC3E}">
        <p14:creationId xmlns:p14="http://schemas.microsoft.com/office/powerpoint/2010/main" val="23657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AFFICAN AMERICAN POPULATIONS</a:t>
            </a:r>
          </a:p>
        </p:txBody>
      </p:sp>
      <p:sp>
        <p:nvSpPr>
          <p:cNvPr id="6" name="Content Placeholder 5"/>
          <p:cNvSpPr>
            <a:spLocks noGrp="1"/>
          </p:cNvSpPr>
          <p:nvPr>
            <p:ph idx="1"/>
          </p:nvPr>
        </p:nvSpPr>
        <p:spPr/>
        <p:txBody>
          <a:bodyPr>
            <a:normAutofit/>
          </a:bodyPr>
          <a:lstStyle/>
          <a:p>
            <a:pPr marL="285750" indent="-285750">
              <a:buFont typeface="Arial" panose="020B0604020202020204" pitchFamily="34" charset="0"/>
              <a:buChar char="•"/>
            </a:pPr>
            <a:r>
              <a:rPr lang="en-US" b="0" dirty="0">
                <a:solidFill>
                  <a:schemeClr val="bg1"/>
                </a:solidFill>
              </a:rPr>
              <a:t>A</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11</a:t>
            </a:fld>
            <a:endParaRPr lang="en-US" dirty="0">
              <a:solidFill>
                <a:srgbClr val="333333"/>
              </a:solidFill>
            </a:endParaRPr>
          </a:p>
        </p:txBody>
      </p:sp>
    </p:spTree>
    <p:extLst>
      <p:ext uri="{BB962C8B-B14F-4D97-AF65-F5344CB8AC3E}">
        <p14:creationId xmlns:p14="http://schemas.microsoft.com/office/powerpoint/2010/main" val="23657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ASIAN/PACIFIC ISLANDER POPULATIONS</a:t>
            </a:r>
          </a:p>
        </p:txBody>
      </p:sp>
      <p:sp>
        <p:nvSpPr>
          <p:cNvPr id="6" name="Content Placeholder 5"/>
          <p:cNvSpPr>
            <a:spLocks noGrp="1"/>
          </p:cNvSpPr>
          <p:nvPr>
            <p:ph idx="1"/>
          </p:nvPr>
        </p:nvSpPr>
        <p:spPr/>
        <p:txBody>
          <a:bodyPr>
            <a:normAutofit/>
          </a:bodyPr>
          <a:lstStyle/>
          <a:p>
            <a:pPr marL="285750" indent="-285750">
              <a:buFont typeface="Arial" panose="020B0604020202020204" pitchFamily="34" charset="0"/>
              <a:buChar char="•"/>
            </a:pPr>
            <a:r>
              <a:rPr lang="en-US" b="0" dirty="0">
                <a:solidFill>
                  <a:schemeClr val="bg1"/>
                </a:solidFill>
              </a:rPr>
              <a:t>A</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12</a:t>
            </a:fld>
            <a:endParaRPr lang="en-US" dirty="0">
              <a:solidFill>
                <a:srgbClr val="333333"/>
              </a:solidFill>
            </a:endParaRPr>
          </a:p>
        </p:txBody>
      </p:sp>
    </p:spTree>
    <p:extLst>
      <p:ext uri="{BB962C8B-B14F-4D97-AF65-F5344CB8AC3E}">
        <p14:creationId xmlns:p14="http://schemas.microsoft.com/office/powerpoint/2010/main" val="23657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ASIAN/AMERICAN INDIAN POPULATIONS</a:t>
            </a:r>
          </a:p>
        </p:txBody>
      </p:sp>
      <p:sp>
        <p:nvSpPr>
          <p:cNvPr id="6" name="Content Placeholder 5"/>
          <p:cNvSpPr>
            <a:spLocks noGrp="1"/>
          </p:cNvSpPr>
          <p:nvPr>
            <p:ph idx="1"/>
          </p:nvPr>
        </p:nvSpPr>
        <p:spPr/>
        <p:txBody>
          <a:bodyPr>
            <a:normAutofit/>
          </a:bodyPr>
          <a:lstStyle/>
          <a:p>
            <a:pPr marL="285750" indent="-285750">
              <a:buFont typeface="Arial" panose="020B0604020202020204" pitchFamily="34" charset="0"/>
              <a:buChar char="•"/>
            </a:pPr>
            <a:r>
              <a:rPr lang="en-US" b="0" dirty="0">
                <a:solidFill>
                  <a:schemeClr val="bg1"/>
                </a:solidFill>
              </a:rPr>
              <a:t>A</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13</a:t>
            </a:fld>
            <a:endParaRPr lang="en-US" dirty="0">
              <a:solidFill>
                <a:srgbClr val="333333"/>
              </a:solidFill>
            </a:endParaRPr>
          </a:p>
        </p:txBody>
      </p:sp>
    </p:spTree>
    <p:extLst>
      <p:ext uri="{BB962C8B-B14F-4D97-AF65-F5344CB8AC3E}">
        <p14:creationId xmlns:p14="http://schemas.microsoft.com/office/powerpoint/2010/main" val="23657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NATIVE INDIAN POPULATIONS</a:t>
            </a:r>
          </a:p>
        </p:txBody>
      </p:sp>
      <p:sp>
        <p:nvSpPr>
          <p:cNvPr id="6" name="Content Placeholder 5"/>
          <p:cNvSpPr>
            <a:spLocks noGrp="1"/>
          </p:cNvSpPr>
          <p:nvPr>
            <p:ph idx="1"/>
          </p:nvPr>
        </p:nvSpPr>
        <p:spPr/>
        <p:txBody>
          <a:bodyPr>
            <a:normAutofit/>
          </a:bodyPr>
          <a:lstStyle/>
          <a:p>
            <a:pPr marL="285750" indent="-285750">
              <a:buFont typeface="Arial" panose="020B0604020202020204" pitchFamily="34" charset="0"/>
              <a:buChar char="•"/>
            </a:pPr>
            <a:r>
              <a:rPr lang="en-US" b="0" dirty="0">
                <a:solidFill>
                  <a:schemeClr val="bg1"/>
                </a:solidFill>
              </a:rPr>
              <a:t>A</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14</a:t>
            </a:fld>
            <a:endParaRPr lang="en-US" dirty="0">
              <a:solidFill>
                <a:srgbClr val="333333"/>
              </a:solidFill>
            </a:endParaRPr>
          </a:p>
        </p:txBody>
      </p:sp>
    </p:spTree>
    <p:extLst>
      <p:ext uri="{BB962C8B-B14F-4D97-AF65-F5344CB8AC3E}">
        <p14:creationId xmlns:p14="http://schemas.microsoft.com/office/powerpoint/2010/main" val="23657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LGBTQ POPULATIONS</a:t>
            </a:r>
          </a:p>
        </p:txBody>
      </p:sp>
      <p:sp>
        <p:nvSpPr>
          <p:cNvPr id="6" name="Content Placeholder 5"/>
          <p:cNvSpPr>
            <a:spLocks noGrp="1"/>
          </p:cNvSpPr>
          <p:nvPr>
            <p:ph idx="1"/>
          </p:nvPr>
        </p:nvSpPr>
        <p:spPr/>
        <p:txBody>
          <a:bodyPr>
            <a:normAutofit/>
          </a:bodyPr>
          <a:lstStyle/>
          <a:p>
            <a:pPr marL="285750" indent="-285750">
              <a:buFont typeface="Arial" panose="020B0604020202020204" pitchFamily="34" charset="0"/>
              <a:buChar char="•"/>
            </a:pPr>
            <a:r>
              <a:rPr lang="en-US" b="0" dirty="0">
                <a:solidFill>
                  <a:schemeClr val="bg1"/>
                </a:solidFill>
              </a:rPr>
              <a:t>A</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15</a:t>
            </a:fld>
            <a:endParaRPr lang="en-US" dirty="0">
              <a:solidFill>
                <a:srgbClr val="333333"/>
              </a:solidFill>
            </a:endParaRPr>
          </a:p>
        </p:txBody>
      </p:sp>
    </p:spTree>
    <p:extLst>
      <p:ext uri="{BB962C8B-B14F-4D97-AF65-F5344CB8AC3E}">
        <p14:creationId xmlns:p14="http://schemas.microsoft.com/office/powerpoint/2010/main" val="23657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CULTURALLY COMPETENT CARE</a:t>
            </a:r>
          </a:p>
        </p:txBody>
      </p:sp>
      <p:sp>
        <p:nvSpPr>
          <p:cNvPr id="6" name="Content Placeholder 5"/>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b="0" dirty="0">
                <a:solidFill>
                  <a:schemeClr val="bg1"/>
                </a:solidFill>
              </a:rPr>
              <a:t>A health care provider is culturally competent when he/she is able to deliver culturally appropriate and specifically tailored care to patients with diverse values, beliefs, and behaviors</a:t>
            </a:r>
          </a:p>
          <a:p>
            <a:pPr marL="285750" indent="-285750">
              <a:buFont typeface="Arial" panose="020B0604020202020204" pitchFamily="34" charset="0"/>
              <a:buChar char="•"/>
            </a:pPr>
            <a:endParaRPr lang="en-US" b="0" dirty="0">
              <a:solidFill>
                <a:schemeClr val="bg1"/>
              </a:solidFill>
            </a:endParaRPr>
          </a:p>
          <a:p>
            <a:pPr marL="285750" indent="-285750">
              <a:buFont typeface="Arial" panose="020B0604020202020204" pitchFamily="34" charset="0"/>
              <a:buChar char="•"/>
            </a:pPr>
            <a:r>
              <a:rPr lang="en-US" b="0" dirty="0">
                <a:solidFill>
                  <a:schemeClr val="bg1"/>
                </a:solidFill>
              </a:rPr>
              <a:t>The goal of cultural competence is to improve the ability of doctors, nurses, pharmacists,  among others, to communicate effectively with and provide quality health care to patients from diverse sociocultural backgrounds</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16</a:t>
            </a:fld>
            <a:endParaRPr lang="en-US" dirty="0">
              <a:solidFill>
                <a:srgbClr val="333333"/>
              </a:solidFill>
            </a:endParaRPr>
          </a:p>
        </p:txBody>
      </p:sp>
    </p:spTree>
    <p:extLst>
      <p:ext uri="{BB962C8B-B14F-4D97-AF65-F5344CB8AC3E}">
        <p14:creationId xmlns:p14="http://schemas.microsoft.com/office/powerpoint/2010/main" val="39545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latin typeface="Arial" panose="020B0604020202020204" pitchFamily="34" charset="0"/>
                <a:cs typeface="Arial" panose="020B0604020202020204" pitchFamily="34" charset="0"/>
              </a:rPr>
              <a:t>HEALTH LITERACY IS INTEGRAL TO CULTURAL COMPETENCE</a:t>
            </a:r>
            <a:r>
              <a:rPr lang="en-US" dirty="0"/>
              <a:t>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2667000"/>
            <a:ext cx="5942858" cy="38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17</a:t>
            </a:fld>
            <a:endParaRPr lang="en-US" dirty="0">
              <a:solidFill>
                <a:srgbClr val="333333"/>
              </a:solidFill>
            </a:endParaRPr>
          </a:p>
        </p:txBody>
      </p:sp>
      <p:sp>
        <p:nvSpPr>
          <p:cNvPr id="5" name="Rectangle 4"/>
          <p:cNvSpPr/>
          <p:nvPr/>
        </p:nvSpPr>
        <p:spPr>
          <a:xfrm>
            <a:off x="228600" y="1447800"/>
            <a:ext cx="7391400" cy="1600438"/>
          </a:xfrm>
          <a:prstGeom prst="rect">
            <a:avLst/>
          </a:prstGeom>
        </p:spPr>
        <p:txBody>
          <a:bodyPr wrap="square">
            <a:spAutoFit/>
          </a:bodyPr>
          <a:lstStyle/>
          <a:p>
            <a:r>
              <a:rPr lang="en-US" sz="2000" dirty="0"/>
              <a:t>Patients leaving the physician’s office with a good understanding of what they are told</a:t>
            </a:r>
          </a:p>
          <a:p>
            <a:endParaRPr lang="en-US" sz="2000" dirty="0"/>
          </a:p>
          <a:p>
            <a:r>
              <a:rPr lang="en-US" sz="2000" dirty="0"/>
              <a:t>(Intermountain Healthcare study, 2005 – IOM)</a:t>
            </a:r>
          </a:p>
          <a:p>
            <a:endParaRPr lang="en-US" dirty="0"/>
          </a:p>
        </p:txBody>
      </p:sp>
      <p:sp>
        <p:nvSpPr>
          <p:cNvPr id="6" name="Rectangle 5"/>
          <p:cNvSpPr/>
          <p:nvPr/>
        </p:nvSpPr>
        <p:spPr>
          <a:xfrm>
            <a:off x="1744133" y="6119336"/>
            <a:ext cx="4572000" cy="738664"/>
          </a:xfrm>
          <a:prstGeom prst="rect">
            <a:avLst/>
          </a:prstGeom>
        </p:spPr>
        <p:txBody>
          <a:bodyPr>
            <a:spAutoFit/>
          </a:bodyPr>
          <a:lstStyle/>
          <a:p>
            <a:r>
              <a:rPr lang="en-US" sz="1200" dirty="0">
                <a:solidFill>
                  <a:schemeClr val="bg1"/>
                </a:solidFill>
                <a:hlinkClick r:id="rId3"/>
              </a:rPr>
              <a:t>http://www.lehman.edu/cuny-health-equity/documents/rose_marie_martinez.pdf</a:t>
            </a:r>
            <a:endParaRPr lang="en-US" sz="12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3417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pPr algn="l"/>
            <a:r>
              <a:rPr lang="en-US" sz="3600" dirty="0"/>
              <a:t>NEW SKILLS FOR PHYSICIANS TREATING 21</a:t>
            </a:r>
            <a:r>
              <a:rPr lang="en-US" sz="3600" baseline="30000" dirty="0"/>
              <a:t>ST</a:t>
            </a:r>
            <a:r>
              <a:rPr lang="en-US" sz="3600" dirty="0"/>
              <a:t> CENTURY DIVERSE PATIENT POPULATIONS</a:t>
            </a:r>
          </a:p>
        </p:txBody>
      </p:sp>
      <p:sp>
        <p:nvSpPr>
          <p:cNvPr id="3" name="Content Placeholder 2"/>
          <p:cNvSpPr>
            <a:spLocks noGrp="1"/>
          </p:cNvSpPr>
          <p:nvPr>
            <p:ph idx="1"/>
          </p:nvPr>
        </p:nvSpPr>
        <p:spPr>
          <a:xfrm>
            <a:off x="381000" y="2057400"/>
            <a:ext cx="8229600" cy="4525963"/>
          </a:xfrm>
        </p:spPr>
        <p:txBody>
          <a:bodyPr>
            <a:normAutofit fontScale="55000" lnSpcReduction="20000"/>
          </a:bodyPr>
          <a:lstStyle/>
          <a:p>
            <a:pPr marL="342900" indent="-342900">
              <a:buFont typeface="+mj-lt"/>
              <a:buAutoNum type="arabicPeriod"/>
            </a:pPr>
            <a:r>
              <a:rPr lang="en-US" b="0" dirty="0"/>
              <a:t>How to conduct a culturally competent patient examination or history using the LEARN Model (Listen, Explain, Acknowledge, Recommend, Negotiate)</a:t>
            </a:r>
            <a:endParaRPr lang="en-US" b="0" dirty="0">
              <a:latin typeface="Arial" panose="020B0604020202020204" pitchFamily="34" charset="0"/>
              <a:cs typeface="Arial" panose="020B0604020202020204" pitchFamily="34" charset="0"/>
            </a:endParaRPr>
          </a:p>
          <a:p>
            <a:pPr marL="342900" indent="-342900">
              <a:buFont typeface="+mj-lt"/>
              <a:buAutoNum type="arabicPeriod"/>
            </a:pPr>
            <a:endParaRPr lang="en-US" b="0" dirty="0">
              <a:latin typeface="Arial" panose="020B0604020202020204" pitchFamily="34" charset="0"/>
              <a:cs typeface="Arial" panose="020B0604020202020204" pitchFamily="34" charset="0"/>
            </a:endParaRPr>
          </a:p>
          <a:p>
            <a:pPr marL="342900" indent="-342900">
              <a:buFont typeface="+mj-lt"/>
              <a:buAutoNum type="arabicPeriod"/>
            </a:pPr>
            <a:r>
              <a:rPr lang="en-US" b="0" dirty="0">
                <a:latin typeface="Arial" panose="020B0604020202020204" pitchFamily="34" charset="0"/>
                <a:cs typeface="Arial" panose="020B0604020202020204" pitchFamily="34" charset="0"/>
              </a:rPr>
              <a:t>How lack of knowledge of epidemiological and pathophysiological differences may lead to unintended iatrogenic consequences</a:t>
            </a:r>
          </a:p>
          <a:p>
            <a:pPr marL="342900" indent="-342900">
              <a:buFont typeface="+mj-lt"/>
              <a:buAutoNum type="arabicPeriod"/>
            </a:pPr>
            <a:endParaRPr lang="en-US" b="0" dirty="0">
              <a:latin typeface="Arial" panose="020B0604020202020204" pitchFamily="34" charset="0"/>
              <a:cs typeface="Arial" panose="020B0604020202020204" pitchFamily="34" charset="0"/>
            </a:endParaRPr>
          </a:p>
          <a:p>
            <a:pPr marL="342900" indent="-342900">
              <a:buFont typeface="+mj-lt"/>
              <a:buAutoNum type="arabicPeriod"/>
            </a:pPr>
            <a:r>
              <a:rPr lang="en-US" b="0" dirty="0">
                <a:latin typeface="Arial" panose="020B0604020202020204" pitchFamily="34" charset="0"/>
                <a:cs typeface="Arial" panose="020B0604020202020204" pitchFamily="34" charset="0"/>
              </a:rPr>
              <a:t>How to work with patients using qualified medical interpreters and ASL</a:t>
            </a:r>
          </a:p>
          <a:p>
            <a:pPr marL="342900" indent="-342900">
              <a:buFont typeface="+mj-lt"/>
              <a:buAutoNum type="arabicPeriod"/>
            </a:pPr>
            <a:endParaRPr lang="en-US" b="0" dirty="0">
              <a:latin typeface="Arial" panose="020B0604020202020204" pitchFamily="34" charset="0"/>
              <a:cs typeface="Arial" panose="020B0604020202020204" pitchFamily="34" charset="0"/>
            </a:endParaRPr>
          </a:p>
          <a:p>
            <a:pPr marL="342900" indent="-342900">
              <a:buFont typeface="+mj-lt"/>
              <a:buAutoNum type="arabicPeriod"/>
            </a:pPr>
            <a:r>
              <a:rPr lang="en-US" b="0" dirty="0">
                <a:latin typeface="Arial" panose="020B0604020202020204" pitchFamily="34" charset="0"/>
                <a:cs typeface="Arial" panose="020B0604020202020204" pitchFamily="34" charset="0"/>
              </a:rPr>
              <a:t>Understanding the Law of Language Access (implications for informed consent, medical malpractice and other legal issues)</a:t>
            </a:r>
          </a:p>
          <a:p>
            <a:pPr marL="342900" indent="-342900">
              <a:buFont typeface="+mj-lt"/>
              <a:buAutoNum type="arabicPeriod"/>
            </a:pPr>
            <a:endParaRPr lang="en-US" b="0" dirty="0">
              <a:latin typeface="Arial" panose="020B0604020202020204" pitchFamily="34" charset="0"/>
              <a:cs typeface="Arial" panose="020B0604020202020204" pitchFamily="34" charset="0"/>
            </a:endParaRPr>
          </a:p>
          <a:p>
            <a:pPr marL="342900" indent="-342900">
              <a:buFont typeface="+mj-lt"/>
              <a:buAutoNum type="arabicPeriod"/>
            </a:pPr>
            <a:r>
              <a:rPr lang="en-US" b="0" dirty="0">
                <a:latin typeface="Arial" panose="020B0604020202020204" pitchFamily="34" charset="0"/>
                <a:cs typeface="Arial" panose="020B0604020202020204" pitchFamily="34" charset="0"/>
              </a:rPr>
              <a:t>Given the increase in globally mobile populations, physicians should know their patients national origin and travel history and be mindful of diseases endemic to other parts of the world that might share symptoms with diseases commonly seen in the U.S.</a:t>
            </a:r>
          </a:p>
          <a:p>
            <a:pPr marL="0" indent="0">
              <a:buNone/>
            </a:pPr>
            <a:endParaRPr lang="en-US" b="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SOURCE: Viewpoints</a:t>
            </a:r>
            <a:endParaRPr lang="en-US" sz="2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38D74C37-19A5-4EEF-AF6C-C1C4387309DC}" type="slidenum">
              <a:rPr lang="en-US" smtClean="0">
                <a:solidFill>
                  <a:srgbClr val="333333"/>
                </a:solidFill>
              </a:rPr>
              <a:pPr>
                <a:defRPr/>
              </a:pPr>
              <a:t>18</a:t>
            </a:fld>
            <a:endParaRPr lang="en-US" dirty="0">
              <a:solidFill>
                <a:srgbClr val="333333"/>
              </a:solidFill>
            </a:endParaRPr>
          </a:p>
        </p:txBody>
      </p:sp>
    </p:spTree>
    <p:extLst>
      <p:ext uri="{BB962C8B-B14F-4D97-AF65-F5344CB8AC3E}">
        <p14:creationId xmlns:p14="http://schemas.microsoft.com/office/powerpoint/2010/main" val="280220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a:t>VIEWPOINTS OFFERS:  FOR PHYSICIANS TREATING 21ST CENTURY DIVERSE PATIENT POPULATIONS </a:t>
            </a:r>
            <a:r>
              <a:rPr lang="en-US" sz="1200" dirty="0"/>
              <a:t>(CONT’D)</a:t>
            </a:r>
          </a:p>
        </p:txBody>
      </p:sp>
      <p:sp>
        <p:nvSpPr>
          <p:cNvPr id="3" name="Content Placeholder 2"/>
          <p:cNvSpPr>
            <a:spLocks noGrp="1"/>
          </p:cNvSpPr>
          <p:nvPr>
            <p:ph idx="1"/>
          </p:nvPr>
        </p:nvSpPr>
        <p:spPr>
          <a:xfrm>
            <a:off x="304800" y="1981200"/>
            <a:ext cx="8229600" cy="4525963"/>
          </a:xfrm>
        </p:spPr>
        <p:txBody>
          <a:bodyPr>
            <a:normAutofit/>
          </a:bodyPr>
          <a:lstStyle/>
          <a:p>
            <a:pPr marL="342900" lvl="0" indent="-342900" fontAlgn="auto">
              <a:lnSpc>
                <a:spcPct val="90000"/>
              </a:lnSpc>
              <a:spcBef>
                <a:spcPct val="20000"/>
              </a:spcBef>
              <a:spcAft>
                <a:spcPts val="0"/>
              </a:spcAft>
              <a:buFontTx/>
              <a:buAutoNum type="arabicPeriod" startAt="6"/>
            </a:pPr>
            <a:r>
              <a:rPr lang="en-US" sz="1800" b="0" dirty="0">
                <a:solidFill>
                  <a:prstClr val="black"/>
                </a:solidFill>
              </a:rPr>
              <a:t>Health care providers should be aware of at least the five most common infectious diseases encountered in refugee populations.</a:t>
            </a:r>
          </a:p>
          <a:p>
            <a:pPr marL="342900" lvl="0" indent="-342900" fontAlgn="auto">
              <a:lnSpc>
                <a:spcPct val="90000"/>
              </a:lnSpc>
              <a:spcBef>
                <a:spcPct val="20000"/>
              </a:spcBef>
              <a:spcAft>
                <a:spcPts val="0"/>
              </a:spcAft>
              <a:buFontTx/>
              <a:buAutoNum type="arabicPeriod" startAt="6"/>
            </a:pPr>
            <a:endParaRPr lang="en-US" sz="1800" b="0" dirty="0">
              <a:solidFill>
                <a:prstClr val="black"/>
              </a:solidFill>
            </a:endParaRPr>
          </a:p>
          <a:p>
            <a:pPr marL="342900" lvl="0" indent="-342900" fontAlgn="auto">
              <a:lnSpc>
                <a:spcPct val="90000"/>
              </a:lnSpc>
              <a:spcBef>
                <a:spcPct val="20000"/>
              </a:spcBef>
              <a:spcAft>
                <a:spcPts val="0"/>
              </a:spcAft>
              <a:buFontTx/>
              <a:buAutoNum type="arabicPeriod" startAt="6"/>
            </a:pPr>
            <a:r>
              <a:rPr lang="en-US" sz="1800" b="0" dirty="0">
                <a:solidFill>
                  <a:prstClr val="black"/>
                </a:solidFill>
              </a:rPr>
              <a:t>Cross-cultural medical ethics (examples: cultural differences around death and dying, blood beliefs, surgery, organ transplants, mental health, etc.)</a:t>
            </a:r>
          </a:p>
          <a:p>
            <a:pPr marL="342900" lvl="0" indent="-342900" fontAlgn="auto">
              <a:lnSpc>
                <a:spcPct val="90000"/>
              </a:lnSpc>
              <a:spcBef>
                <a:spcPct val="20000"/>
              </a:spcBef>
              <a:spcAft>
                <a:spcPts val="0"/>
              </a:spcAft>
              <a:buFontTx/>
              <a:buAutoNum type="arabicPeriod" startAt="6"/>
            </a:pPr>
            <a:endParaRPr lang="en-US" sz="1800" b="0" dirty="0">
              <a:solidFill>
                <a:prstClr val="black"/>
              </a:solidFill>
            </a:endParaRPr>
          </a:p>
          <a:p>
            <a:pPr marL="342900" lvl="0" indent="-342900" fontAlgn="auto">
              <a:lnSpc>
                <a:spcPct val="90000"/>
              </a:lnSpc>
              <a:spcBef>
                <a:spcPct val="20000"/>
              </a:spcBef>
              <a:spcAft>
                <a:spcPts val="0"/>
              </a:spcAft>
              <a:buFontTx/>
              <a:buAutoNum type="arabicPeriod" startAt="6"/>
            </a:pPr>
            <a:r>
              <a:rPr lang="en-US" sz="1800" b="0" dirty="0">
                <a:solidFill>
                  <a:prstClr val="black"/>
                </a:solidFill>
              </a:rPr>
              <a:t>Ethnopharmacology and its implications for current clinical practice</a:t>
            </a:r>
          </a:p>
          <a:p>
            <a:pPr marL="342900" lvl="0" indent="-342900" fontAlgn="auto">
              <a:lnSpc>
                <a:spcPct val="90000"/>
              </a:lnSpc>
              <a:spcBef>
                <a:spcPct val="20000"/>
              </a:spcBef>
              <a:spcAft>
                <a:spcPts val="0"/>
              </a:spcAft>
              <a:buFontTx/>
              <a:buAutoNum type="arabicPeriod" startAt="6"/>
            </a:pPr>
            <a:endParaRPr lang="en-US" sz="1800" b="0" dirty="0">
              <a:solidFill>
                <a:prstClr val="black"/>
              </a:solidFill>
            </a:endParaRPr>
          </a:p>
          <a:p>
            <a:pPr marL="342900" lvl="0" indent="-342900" fontAlgn="auto">
              <a:lnSpc>
                <a:spcPct val="90000"/>
              </a:lnSpc>
              <a:spcBef>
                <a:spcPct val="20000"/>
              </a:spcBef>
              <a:spcAft>
                <a:spcPts val="0"/>
              </a:spcAft>
              <a:buFontTx/>
              <a:buAutoNum type="arabicPeriod" startAt="6"/>
            </a:pPr>
            <a:r>
              <a:rPr lang="en-US" sz="1800" b="0" dirty="0">
                <a:solidFill>
                  <a:prstClr val="black"/>
                </a:solidFill>
              </a:rPr>
              <a:t>Understand the New Science of Unconscious Bias and its implications for clinical decision-making</a:t>
            </a:r>
          </a:p>
          <a:p>
            <a:pPr marL="342900" lvl="0" indent="-342900" fontAlgn="auto">
              <a:lnSpc>
                <a:spcPct val="90000"/>
              </a:lnSpc>
              <a:spcBef>
                <a:spcPct val="20000"/>
              </a:spcBef>
              <a:spcAft>
                <a:spcPts val="0"/>
              </a:spcAft>
              <a:buFontTx/>
              <a:buAutoNum type="arabicPeriod" startAt="6"/>
            </a:pPr>
            <a:endParaRPr lang="en-US" sz="1800" b="0" dirty="0">
              <a:solidFill>
                <a:prstClr val="black"/>
              </a:solidFill>
            </a:endParaRPr>
          </a:p>
          <a:p>
            <a:pPr marL="342900" lvl="0" indent="-342900" fontAlgn="auto">
              <a:lnSpc>
                <a:spcPct val="90000"/>
              </a:lnSpc>
              <a:spcBef>
                <a:spcPct val="20000"/>
              </a:spcBef>
              <a:spcAft>
                <a:spcPts val="0"/>
              </a:spcAft>
              <a:buFontTx/>
              <a:buAutoNum type="arabicPeriod" startAt="6"/>
            </a:pPr>
            <a:r>
              <a:rPr lang="en-US" sz="1800" b="0" dirty="0">
                <a:solidFill>
                  <a:prstClr val="black"/>
                </a:solidFill>
              </a:rPr>
              <a:t>Be able to take a comprehensive sexual history</a:t>
            </a:r>
          </a:p>
          <a:p>
            <a:pPr marL="342900" lvl="0" indent="-342900" fontAlgn="auto">
              <a:lnSpc>
                <a:spcPct val="90000"/>
              </a:lnSpc>
              <a:spcBef>
                <a:spcPct val="20000"/>
              </a:spcBef>
              <a:spcAft>
                <a:spcPts val="0"/>
              </a:spcAft>
              <a:buFontTx/>
              <a:buAutoNum type="arabicPeriod" startAt="6"/>
            </a:pPr>
            <a:endParaRPr lang="en-US" sz="1800" b="0" dirty="0">
              <a:solidFill>
                <a:prstClr val="black"/>
              </a:solidFill>
            </a:endParaRPr>
          </a:p>
          <a:p>
            <a:pPr marL="342900" lvl="0" indent="-342900" fontAlgn="auto">
              <a:lnSpc>
                <a:spcPct val="90000"/>
              </a:lnSpc>
              <a:spcBef>
                <a:spcPct val="20000"/>
              </a:spcBef>
              <a:spcAft>
                <a:spcPts val="0"/>
              </a:spcAft>
              <a:buFontTx/>
              <a:buAutoNum type="arabicPeriod" startAt="6"/>
            </a:pPr>
            <a:r>
              <a:rPr lang="en-US" sz="1800" b="0" dirty="0">
                <a:solidFill>
                  <a:prstClr val="black"/>
                </a:solidFill>
              </a:rPr>
              <a:t>Be able to take a competent patient history from immigrant and refugee patients </a:t>
            </a:r>
          </a:p>
        </p:txBody>
      </p:sp>
      <p:sp>
        <p:nvSpPr>
          <p:cNvPr id="4" name="Slide Number Placeholder 3"/>
          <p:cNvSpPr>
            <a:spLocks noGrp="1"/>
          </p:cNvSpPr>
          <p:nvPr>
            <p:ph type="sldNum" sz="quarter" idx="12"/>
          </p:nvPr>
        </p:nvSpPr>
        <p:spPr/>
        <p:txBody>
          <a:bodyPr/>
          <a:lstStyle/>
          <a:p>
            <a:pPr>
              <a:defRPr/>
            </a:pPr>
            <a:fld id="{38D74C37-19A5-4EEF-AF6C-C1C4387309DC}" type="slidenum">
              <a:rPr lang="en-US" smtClean="0">
                <a:solidFill>
                  <a:srgbClr val="333333"/>
                </a:solidFill>
              </a:rPr>
              <a:pPr>
                <a:defRPr/>
              </a:pPr>
              <a:t>19</a:t>
            </a:fld>
            <a:endParaRPr lang="en-US" dirty="0">
              <a:solidFill>
                <a:srgbClr val="333333"/>
              </a:solidFill>
            </a:endParaRPr>
          </a:p>
        </p:txBody>
      </p:sp>
    </p:spTree>
    <p:extLst>
      <p:ext uri="{BB962C8B-B14F-4D97-AF65-F5344CB8AC3E}">
        <p14:creationId xmlns:p14="http://schemas.microsoft.com/office/powerpoint/2010/main" val="90193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9" name="Object 44"/>
          <p:cNvGraphicFramePr>
            <a:graphicFrameLocks noChangeAspect="1"/>
          </p:cNvGraphicFramePr>
          <p:nvPr/>
        </p:nvGraphicFramePr>
        <p:xfrm>
          <a:off x="-1535113" y="752475"/>
          <a:ext cx="6677026" cy="4464050"/>
        </p:xfrm>
        <a:graphic>
          <a:graphicData uri="http://schemas.openxmlformats.org/presentationml/2006/ole">
            <mc:AlternateContent xmlns:mc="http://schemas.openxmlformats.org/markup-compatibility/2006">
              <mc:Choice xmlns:v="urn:schemas-microsoft-com:vml" Requires="v">
                <p:oleObj spid="_x0000_s1041" name="Worksheet" r:id="rId3" imgW="8667865" imgH="5810067" progId="Excel.Sheet.8">
                  <p:embed/>
                </p:oleObj>
              </mc:Choice>
              <mc:Fallback>
                <p:oleObj name="Worksheet" r:id="rId3" imgW="8667865" imgH="581006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113" y="752475"/>
                        <a:ext cx="6677026"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45"/>
          <p:cNvGraphicFramePr>
            <a:graphicFrameLocks noChangeAspect="1"/>
          </p:cNvGraphicFramePr>
          <p:nvPr/>
        </p:nvGraphicFramePr>
        <p:xfrm>
          <a:off x="1120775" y="434975"/>
          <a:ext cx="7197725" cy="4962525"/>
        </p:xfrm>
        <a:graphic>
          <a:graphicData uri="http://schemas.openxmlformats.org/presentationml/2006/ole">
            <mc:AlternateContent xmlns:mc="http://schemas.openxmlformats.org/markup-compatibility/2006">
              <mc:Choice xmlns:v="urn:schemas-microsoft-com:vml" Requires="v">
                <p:oleObj spid="_x0000_s1042" name="Worksheet" r:id="rId5" imgW="8705679" imgH="5895888" progId="Excel.Sheet.8">
                  <p:embed/>
                </p:oleObj>
              </mc:Choice>
              <mc:Fallback>
                <p:oleObj name="Worksheet" r:id="rId5" imgW="8705679" imgH="5895888"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775" y="434975"/>
                        <a:ext cx="7197725" cy="4962525"/>
                      </a:xfrm>
                      <a:prstGeom prst="rect">
                        <a:avLst/>
                      </a:prstGeom>
                      <a:noFill/>
                      <a:ln>
                        <a:noFill/>
                      </a:ln>
                      <a:effectLst/>
                      <a:extLst/>
                    </p:spPr>
                  </p:pic>
                </p:oleObj>
              </mc:Fallback>
            </mc:AlternateContent>
          </a:graphicData>
        </a:graphic>
      </p:graphicFrame>
      <p:graphicFrame>
        <p:nvGraphicFramePr>
          <p:cNvPr id="41991" name="Object 46"/>
          <p:cNvGraphicFramePr>
            <a:graphicFrameLocks noChangeAspect="1"/>
          </p:cNvGraphicFramePr>
          <p:nvPr>
            <p:extLst>
              <p:ext uri="{D42A27DB-BD31-4B8C-83A1-F6EECF244321}">
                <p14:modId xmlns:p14="http://schemas.microsoft.com/office/powerpoint/2010/main" val="2795105429"/>
              </p:ext>
            </p:extLst>
          </p:nvPr>
        </p:nvGraphicFramePr>
        <p:xfrm>
          <a:off x="3903296" y="443278"/>
          <a:ext cx="7245350" cy="4954588"/>
        </p:xfrm>
        <a:graphic>
          <a:graphicData uri="http://schemas.openxmlformats.org/presentationml/2006/ole">
            <mc:AlternateContent xmlns:mc="http://schemas.openxmlformats.org/markup-compatibility/2006">
              <mc:Choice xmlns:v="urn:schemas-microsoft-com:vml" Requires="v">
                <p:oleObj spid="_x0000_s1043" name="Worksheet" r:id="rId7" imgW="8677217" imgH="5829274" progId="Excel.Sheet.8">
                  <p:embed/>
                </p:oleObj>
              </mc:Choice>
              <mc:Fallback>
                <p:oleObj name="Worksheet" r:id="rId7" imgW="8677217" imgH="5829274"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3296" y="443278"/>
                        <a:ext cx="724535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Line 8"/>
          <p:cNvSpPr>
            <a:spLocks noChangeShapeType="1"/>
          </p:cNvSpPr>
          <p:nvPr/>
        </p:nvSpPr>
        <p:spPr bwMode="auto">
          <a:xfrm>
            <a:off x="744538" y="5068888"/>
            <a:ext cx="0" cy="581025"/>
          </a:xfrm>
          <a:prstGeom prst="line">
            <a:avLst/>
          </a:prstGeom>
          <a:noFill/>
          <a:ln w="38100">
            <a:solidFill>
              <a:schemeClr val="bg1"/>
            </a:solidFill>
            <a:round/>
            <a:headEnd/>
            <a:tailEnd/>
          </a:ln>
        </p:spPr>
        <p:txBody>
          <a:bodyPr wrap="none" anchor="ctr"/>
          <a:lstStyle/>
          <a:p>
            <a:endParaRPr lang="en-US">
              <a:solidFill>
                <a:srgbClr val="FFFFFF"/>
              </a:solidFill>
            </a:endParaRPr>
          </a:p>
        </p:txBody>
      </p:sp>
      <p:sp>
        <p:nvSpPr>
          <p:cNvPr id="1030" name="Line 10"/>
          <p:cNvSpPr>
            <a:spLocks noChangeShapeType="1"/>
          </p:cNvSpPr>
          <p:nvPr/>
        </p:nvSpPr>
        <p:spPr bwMode="auto">
          <a:xfrm>
            <a:off x="744538" y="5370513"/>
            <a:ext cx="7546975" cy="0"/>
          </a:xfrm>
          <a:prstGeom prst="line">
            <a:avLst/>
          </a:prstGeom>
          <a:noFill/>
          <a:ln w="38100">
            <a:solidFill>
              <a:schemeClr val="bg1"/>
            </a:solidFill>
            <a:round/>
            <a:headEnd/>
            <a:tailEnd/>
          </a:ln>
        </p:spPr>
        <p:txBody>
          <a:bodyPr wrap="none" anchor="ctr"/>
          <a:lstStyle/>
          <a:p>
            <a:endParaRPr lang="en-US">
              <a:solidFill>
                <a:srgbClr val="FFFFFF"/>
              </a:solidFill>
            </a:endParaRPr>
          </a:p>
        </p:txBody>
      </p:sp>
      <p:sp>
        <p:nvSpPr>
          <p:cNvPr id="1031" name="Text Box 11"/>
          <p:cNvSpPr txBox="1">
            <a:spLocks noChangeArrowheads="1"/>
          </p:cNvSpPr>
          <p:nvPr/>
        </p:nvSpPr>
        <p:spPr bwMode="auto">
          <a:xfrm>
            <a:off x="1550988" y="5304631"/>
            <a:ext cx="1089025" cy="369888"/>
          </a:xfrm>
          <a:prstGeom prst="rect">
            <a:avLst/>
          </a:prstGeom>
          <a:noFill/>
          <a:ln w="9525">
            <a:noFill/>
            <a:miter lim="800000"/>
            <a:headEnd/>
            <a:tailEnd/>
          </a:ln>
        </p:spPr>
        <p:txBody>
          <a:bodyPr>
            <a:spAutoFit/>
          </a:bodyPr>
          <a:lstStyle/>
          <a:p>
            <a:pPr algn="ctr">
              <a:spcBef>
                <a:spcPct val="50000"/>
              </a:spcBef>
            </a:pPr>
            <a:r>
              <a:rPr lang="en-US" b="1" dirty="0">
                <a:solidFill>
                  <a:srgbClr val="00B0F0"/>
                </a:solidFill>
                <a:cs typeface="Arial" pitchFamily="34" charset="0"/>
              </a:rPr>
              <a:t>2000</a:t>
            </a:r>
          </a:p>
        </p:txBody>
      </p:sp>
      <p:sp>
        <p:nvSpPr>
          <p:cNvPr id="1032" name="Line 12"/>
          <p:cNvSpPr>
            <a:spLocks noChangeShapeType="1"/>
          </p:cNvSpPr>
          <p:nvPr/>
        </p:nvSpPr>
        <p:spPr bwMode="auto">
          <a:xfrm>
            <a:off x="2640013" y="5237163"/>
            <a:ext cx="1587" cy="295275"/>
          </a:xfrm>
          <a:prstGeom prst="line">
            <a:avLst/>
          </a:prstGeom>
          <a:noFill/>
          <a:ln w="38100">
            <a:solidFill>
              <a:schemeClr val="bg1"/>
            </a:solidFill>
            <a:round/>
            <a:headEnd/>
            <a:tailEnd/>
          </a:ln>
        </p:spPr>
        <p:txBody>
          <a:bodyPr wrap="none" anchor="ctr"/>
          <a:lstStyle/>
          <a:p>
            <a:endParaRPr lang="en-US">
              <a:solidFill>
                <a:srgbClr val="FFFFFF"/>
              </a:solidFill>
            </a:endParaRPr>
          </a:p>
        </p:txBody>
      </p:sp>
      <p:sp>
        <p:nvSpPr>
          <p:cNvPr id="1033" name="Text Box 13"/>
          <p:cNvSpPr txBox="1">
            <a:spLocks noChangeArrowheads="1"/>
          </p:cNvSpPr>
          <p:nvPr/>
        </p:nvSpPr>
        <p:spPr bwMode="auto">
          <a:xfrm>
            <a:off x="3973512" y="5260975"/>
            <a:ext cx="1089025" cy="400050"/>
          </a:xfrm>
          <a:prstGeom prst="rect">
            <a:avLst/>
          </a:prstGeom>
          <a:noFill/>
          <a:ln w="9525">
            <a:noFill/>
            <a:miter lim="800000"/>
            <a:headEnd/>
            <a:tailEnd/>
          </a:ln>
        </p:spPr>
        <p:txBody>
          <a:bodyPr>
            <a:spAutoFit/>
          </a:bodyPr>
          <a:lstStyle/>
          <a:p>
            <a:pPr algn="ctr">
              <a:spcBef>
                <a:spcPct val="50000"/>
              </a:spcBef>
            </a:pPr>
            <a:r>
              <a:rPr lang="en-US" sz="2000" b="1" dirty="0">
                <a:solidFill>
                  <a:srgbClr val="00B0F0"/>
                </a:solidFill>
                <a:cs typeface="Arial" pitchFamily="34" charset="0"/>
              </a:rPr>
              <a:t>2050</a:t>
            </a:r>
          </a:p>
        </p:txBody>
      </p:sp>
      <p:sp>
        <p:nvSpPr>
          <p:cNvPr id="1034" name="Line 14"/>
          <p:cNvSpPr>
            <a:spLocks noChangeShapeType="1"/>
          </p:cNvSpPr>
          <p:nvPr/>
        </p:nvSpPr>
        <p:spPr bwMode="auto">
          <a:xfrm>
            <a:off x="4708525" y="5232400"/>
            <a:ext cx="0" cy="295275"/>
          </a:xfrm>
          <a:prstGeom prst="line">
            <a:avLst/>
          </a:prstGeom>
          <a:noFill/>
          <a:ln w="38100">
            <a:solidFill>
              <a:schemeClr val="bg1"/>
            </a:solidFill>
            <a:round/>
            <a:headEnd/>
            <a:tailEnd/>
          </a:ln>
        </p:spPr>
        <p:txBody>
          <a:bodyPr wrap="none" anchor="ctr"/>
          <a:lstStyle/>
          <a:p>
            <a:endParaRPr lang="en-US">
              <a:solidFill>
                <a:srgbClr val="FFFFFF"/>
              </a:solidFill>
            </a:endParaRPr>
          </a:p>
        </p:txBody>
      </p:sp>
      <p:sp>
        <p:nvSpPr>
          <p:cNvPr id="1035" name="Text Box 15"/>
          <p:cNvSpPr txBox="1">
            <a:spLocks noChangeArrowheads="1"/>
          </p:cNvSpPr>
          <p:nvPr/>
        </p:nvSpPr>
        <p:spPr bwMode="auto">
          <a:xfrm>
            <a:off x="6963508" y="5274469"/>
            <a:ext cx="1089025" cy="400050"/>
          </a:xfrm>
          <a:prstGeom prst="rect">
            <a:avLst/>
          </a:prstGeom>
          <a:noFill/>
          <a:ln w="9525">
            <a:noFill/>
            <a:miter lim="800000"/>
            <a:headEnd/>
            <a:tailEnd/>
          </a:ln>
        </p:spPr>
        <p:txBody>
          <a:bodyPr>
            <a:spAutoFit/>
          </a:bodyPr>
          <a:lstStyle/>
          <a:p>
            <a:pPr algn="ctr">
              <a:spcBef>
                <a:spcPct val="50000"/>
              </a:spcBef>
            </a:pPr>
            <a:r>
              <a:rPr lang="en-US" sz="2000" b="1" dirty="0">
                <a:solidFill>
                  <a:srgbClr val="00B0F0"/>
                </a:solidFill>
                <a:cs typeface="Arial" pitchFamily="34" charset="0"/>
              </a:rPr>
              <a:t>2100</a:t>
            </a:r>
          </a:p>
        </p:txBody>
      </p:sp>
      <p:sp>
        <p:nvSpPr>
          <p:cNvPr id="1036" name="Line 16"/>
          <p:cNvSpPr>
            <a:spLocks noChangeShapeType="1"/>
          </p:cNvSpPr>
          <p:nvPr/>
        </p:nvSpPr>
        <p:spPr bwMode="auto">
          <a:xfrm>
            <a:off x="6611938" y="5232400"/>
            <a:ext cx="0" cy="295275"/>
          </a:xfrm>
          <a:prstGeom prst="line">
            <a:avLst/>
          </a:prstGeom>
          <a:noFill/>
          <a:ln w="38100">
            <a:solidFill>
              <a:schemeClr val="bg1"/>
            </a:solidFill>
            <a:round/>
            <a:headEnd/>
            <a:tailEnd/>
          </a:ln>
        </p:spPr>
        <p:txBody>
          <a:bodyPr wrap="none" anchor="ctr"/>
          <a:lstStyle/>
          <a:p>
            <a:endParaRPr lang="en-US">
              <a:solidFill>
                <a:srgbClr val="FFFFFF"/>
              </a:solidFill>
            </a:endParaRPr>
          </a:p>
        </p:txBody>
      </p:sp>
      <p:sp>
        <p:nvSpPr>
          <p:cNvPr id="1037" name="Text Box 17"/>
          <p:cNvSpPr txBox="1">
            <a:spLocks noChangeArrowheads="1"/>
          </p:cNvSpPr>
          <p:nvPr/>
        </p:nvSpPr>
        <p:spPr bwMode="auto">
          <a:xfrm>
            <a:off x="0" y="6276975"/>
            <a:ext cx="9144000" cy="338554"/>
          </a:xfrm>
          <a:prstGeom prst="rect">
            <a:avLst/>
          </a:prstGeom>
          <a:noFill/>
          <a:ln w="9525">
            <a:noFill/>
            <a:miter lim="800000"/>
            <a:headEnd/>
            <a:tailEnd/>
          </a:ln>
        </p:spPr>
        <p:txBody>
          <a:bodyPr>
            <a:spAutoFit/>
          </a:bodyPr>
          <a:lstStyle/>
          <a:p>
            <a:pPr algn="ctr">
              <a:spcBef>
                <a:spcPct val="50000"/>
              </a:spcBef>
            </a:pPr>
            <a:r>
              <a:rPr lang="en-US" sz="1600" dirty="0">
                <a:solidFill>
                  <a:srgbClr val="875502"/>
                </a:solidFill>
                <a:cs typeface="Arial" pitchFamily="34" charset="0"/>
              </a:rPr>
              <a:t>U.S. Census Bureau</a:t>
            </a:r>
            <a:endParaRPr lang="en-US" sz="1600" b="1" dirty="0">
              <a:solidFill>
                <a:srgbClr val="875502"/>
              </a:solidFill>
              <a:cs typeface="Arial" pitchFamily="34" charset="0"/>
            </a:endParaRPr>
          </a:p>
        </p:txBody>
      </p:sp>
      <p:sp>
        <p:nvSpPr>
          <p:cNvPr id="1038" name="Title 18"/>
          <p:cNvSpPr>
            <a:spLocks noGrp="1"/>
          </p:cNvSpPr>
          <p:nvPr>
            <p:ph type="title"/>
          </p:nvPr>
        </p:nvSpPr>
        <p:spPr>
          <a:xfrm>
            <a:off x="811530" y="762000"/>
            <a:ext cx="7520940" cy="548640"/>
          </a:xfrm>
        </p:spPr>
        <p:txBody>
          <a:bodyPr>
            <a:noAutofit/>
          </a:bodyPr>
          <a:lstStyle/>
          <a:p>
            <a:pPr algn="l"/>
            <a:r>
              <a:rPr lang="en-US" sz="3600" dirty="0">
                <a:latin typeface="Arial" panose="020B0604020202020204" pitchFamily="34" charset="0"/>
                <a:cs typeface="Arial" panose="020B0604020202020204" pitchFamily="34" charset="0"/>
              </a:rPr>
              <a:t>OUR CHANGING DIVERSITY - UNITED STATES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8928" name="Slide Number Placeholder 16"/>
          <p:cNvSpPr>
            <a:spLocks noGrp="1"/>
          </p:cNvSpPr>
          <p:nvPr>
            <p:ph type="sldNum" sz="quarter" idx="12"/>
          </p:nvPr>
        </p:nvSpPr>
        <p:spPr bwMode="auto">
          <a:ln>
            <a:miter lim="800000"/>
            <a:headEnd/>
            <a:tailEnd/>
          </a:ln>
        </p:spPr>
        <p:txBody>
          <a:bodyPr wrap="square" numCol="1" compatLnSpc="1">
            <a:prstTxWarp prst="textNoShape">
              <a:avLst/>
            </a:prstTxWarp>
          </a:bodyPr>
          <a:lstStyle/>
          <a:p>
            <a:pPr algn="l" fontAlgn="base">
              <a:spcBef>
                <a:spcPct val="0"/>
              </a:spcBef>
              <a:spcAft>
                <a:spcPct val="0"/>
              </a:spcAft>
              <a:defRPr/>
            </a:pPr>
            <a:fld id="{5BE32802-5872-450D-BEC2-57F383844A23}" type="slidenum">
              <a:rPr lang="en-US" smtClean="0">
                <a:solidFill>
                  <a:srgbClr val="333333"/>
                </a:solidFill>
              </a:rPr>
              <a:pPr algn="l" fontAlgn="base">
                <a:spcBef>
                  <a:spcPct val="0"/>
                </a:spcBef>
                <a:spcAft>
                  <a:spcPct val="0"/>
                </a:spcAft>
                <a:defRPr/>
              </a:pPr>
              <a:t>2</a:t>
            </a:fld>
            <a:endParaRPr lang="en-US">
              <a:solidFill>
                <a:srgbClr val="333333"/>
              </a:solidFill>
            </a:endParaRPr>
          </a:p>
        </p:txBody>
      </p:sp>
      <p:sp>
        <p:nvSpPr>
          <p:cNvPr id="1040" name="Line 8"/>
          <p:cNvSpPr>
            <a:spLocks noChangeShapeType="1"/>
          </p:cNvSpPr>
          <p:nvPr/>
        </p:nvSpPr>
        <p:spPr bwMode="auto">
          <a:xfrm>
            <a:off x="8291513" y="5080000"/>
            <a:ext cx="0" cy="581025"/>
          </a:xfrm>
          <a:prstGeom prst="line">
            <a:avLst/>
          </a:prstGeom>
          <a:noFill/>
          <a:ln w="38100">
            <a:solidFill>
              <a:schemeClr val="bg1"/>
            </a:solidFill>
            <a:round/>
            <a:headEnd/>
            <a:tailEnd/>
          </a:ln>
        </p:spPr>
        <p:txBody>
          <a:bodyPr wrap="none" anchor="ctr"/>
          <a:lstStyle/>
          <a:p>
            <a:endParaRPr lang="en-US">
              <a:solidFill>
                <a:srgbClr val="FFFFFF"/>
              </a:solidFill>
            </a:endParaRPr>
          </a:p>
        </p:txBody>
      </p:sp>
    </p:spTree>
    <p:extLst>
      <p:ext uri="{BB962C8B-B14F-4D97-AF65-F5344CB8AC3E}">
        <p14:creationId xmlns:p14="http://schemas.microsoft.com/office/powerpoint/2010/main" val="2168738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989"/>
                                        </p:tgtEl>
                                        <p:attrNameLst>
                                          <p:attrName>style.visibility</p:attrName>
                                        </p:attrNameLst>
                                      </p:cBhvr>
                                      <p:to>
                                        <p:strVal val="visible"/>
                                      </p:to>
                                    </p:set>
                                  </p:childTnLst>
                                  <p:subTnLst>
                                    <p:set>
                                      <p:cBhvr override="childStyle">
                                        <p:cTn dur="1" fill="hold" display="0" masterRel="nextClick" afterEffect="1"/>
                                        <p:tgtEl>
                                          <p:spTgt spid="4198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ctrTitle"/>
          </p:nvPr>
        </p:nvSpPr>
        <p:spPr>
          <a:xfrm>
            <a:off x="381000" y="1904999"/>
            <a:ext cx="8367215" cy="4086367"/>
          </a:xfrm>
        </p:spPr>
        <p:txBody>
          <a:bodyPr>
            <a:normAutofit fontScale="90000"/>
          </a:bodyPr>
          <a:lstStyle/>
          <a:p>
            <a:r>
              <a:rPr lang="en-US" sz="6000" dirty="0"/>
              <a:t>THANK YOU!</a:t>
            </a:r>
            <a:br>
              <a:rPr lang="en-US" dirty="0"/>
            </a:br>
            <a:br>
              <a:rPr lang="en-US" dirty="0"/>
            </a:br>
            <a:r>
              <a:rPr lang="en-US" sz="2800" i="1" dirty="0">
                <a:latin typeface="Times New Roman" panose="02020603050405020304" pitchFamily="18" charset="0"/>
                <a:cs typeface="Times New Roman" panose="02020603050405020304" pitchFamily="18" charset="0"/>
              </a:rPr>
              <a:t>Dr. Oralia G. Dominic</a:t>
            </a:r>
            <a:br>
              <a:rPr lang="en-US" sz="28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hlinkClick r:id="rId2"/>
              </a:rPr>
              <a:t>oag102@psu.edu</a:t>
            </a:r>
            <a:r>
              <a:rPr lang="en-US" sz="2800" i="1" dirty="0">
                <a:latin typeface="Times New Roman" panose="02020603050405020304" pitchFamily="18" charset="0"/>
                <a:cs typeface="Times New Roman" panose="02020603050405020304" pitchFamily="18" charset="0"/>
              </a:rPr>
              <a:t> </a:t>
            </a:r>
            <a:br>
              <a:rPr lang="en-US" sz="2400" i="1" dirty="0">
                <a:latin typeface="Times New Roman" panose="02020603050405020304" pitchFamily="18" charset="0"/>
                <a:cs typeface="Times New Roman" panose="02020603050405020304" pitchFamily="18" charset="0"/>
              </a:rPr>
            </a:br>
            <a:br>
              <a:rPr lang="en-US" sz="2400" i="1" dirty="0">
                <a:latin typeface="Times New Roman" panose="02020603050405020304" pitchFamily="18" charset="0"/>
                <a:cs typeface="Times New Roman" panose="02020603050405020304" pitchFamily="18" charset="0"/>
              </a:rPr>
            </a:br>
            <a:br>
              <a:rPr lang="en-US" dirty="0"/>
            </a:br>
            <a:r>
              <a:rPr lang="en-US" sz="900" dirty="0"/>
              <a:t> </a:t>
            </a:r>
            <a:br>
              <a:rPr lang="en-US" dirty="0"/>
            </a:br>
            <a:r>
              <a:rPr lang="en-US" dirty="0"/>
              <a:t>814-574-1850</a:t>
            </a:r>
          </a:p>
        </p:txBody>
      </p:sp>
    </p:spTree>
    <p:extLst>
      <p:ext uri="{BB962C8B-B14F-4D97-AF65-F5344CB8AC3E}">
        <p14:creationId xmlns:p14="http://schemas.microsoft.com/office/powerpoint/2010/main" val="340201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6011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923" y="6119336"/>
            <a:ext cx="5334000" cy="861774"/>
          </a:xfrm>
          <a:prstGeom prst="rect">
            <a:avLst/>
          </a:prstGeom>
        </p:spPr>
        <p:txBody>
          <a:bodyPr wrap="square">
            <a:spAutoFit/>
          </a:bodyPr>
          <a:lstStyle/>
          <a:p>
            <a:r>
              <a:rPr lang="en-US" sz="1400" dirty="0">
                <a:solidFill>
                  <a:srgbClr val="333333"/>
                </a:solidFill>
              </a:rPr>
              <a:t> </a:t>
            </a:r>
            <a:r>
              <a:rPr lang="en-US" sz="1200" dirty="0">
                <a:solidFill>
                  <a:srgbClr val="333333"/>
                </a:solidFill>
                <a:hlinkClick r:id="rId4"/>
              </a:rPr>
              <a:t>http://www.usefoundation.org/userdata/file/Research/states_by_languages.pdf</a:t>
            </a:r>
            <a:endParaRPr lang="en-US" sz="1200" dirty="0">
              <a:solidFill>
                <a:srgbClr val="333333"/>
              </a:solidFill>
            </a:endParaRPr>
          </a:p>
          <a:p>
            <a:endParaRPr lang="en-US" sz="1200" dirty="0">
              <a:solidFill>
                <a:srgbClr val="333333"/>
              </a:solidFill>
            </a:endParaRPr>
          </a:p>
        </p:txBody>
      </p:sp>
      <p:sp>
        <p:nvSpPr>
          <p:cNvPr id="3" name="Slide Number Placeholder 2"/>
          <p:cNvSpPr>
            <a:spLocks noGrp="1"/>
          </p:cNvSpPr>
          <p:nvPr>
            <p:ph type="sldNum" sz="quarter" idx="12"/>
          </p:nvPr>
        </p:nvSpPr>
        <p:spPr>
          <a:prstGeom prst="rect">
            <a:avLst/>
          </a:prstGeom>
        </p:spPr>
        <p:txBody>
          <a:bodyPr/>
          <a:lstStyle/>
          <a:p>
            <a:fld id="{7BE4E630-4B91-499E-8E77-FAE074AE6230}" type="slidenum">
              <a:rPr lang="en-US" smtClean="0">
                <a:solidFill>
                  <a:srgbClr val="333333"/>
                </a:solidFill>
              </a:rPr>
              <a:pPr/>
              <a:t>3</a:t>
            </a:fld>
            <a:endParaRPr lang="en-US" dirty="0">
              <a:solidFill>
                <a:srgbClr val="333333"/>
              </a:solidFill>
            </a:endParaRPr>
          </a:p>
        </p:txBody>
      </p:sp>
    </p:spTree>
    <p:extLst>
      <p:ext uri="{BB962C8B-B14F-4D97-AF65-F5344CB8AC3E}">
        <p14:creationId xmlns:p14="http://schemas.microsoft.com/office/powerpoint/2010/main" val="47688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179" y="990600"/>
            <a:ext cx="8424954" cy="548640"/>
          </a:xfrm>
        </p:spPr>
        <p:txBody>
          <a:bodyPr>
            <a:normAutofit fontScale="90000"/>
          </a:bodyPr>
          <a:lstStyle/>
          <a:p>
            <a:pPr algn="l"/>
            <a:r>
              <a:rPr lang="en-US" altLang="en-US" sz="4000" dirty="0">
                <a:latin typeface="Arial" panose="020B0604020202020204" pitchFamily="34" charset="0"/>
                <a:cs typeface="Arial" panose="020B0604020202020204" pitchFamily="34" charset="0"/>
              </a:rPr>
              <a:t>LATINO EMERGING SETTLEMENT PATTERNS, BY COUNTY, 2007</a:t>
            </a:r>
            <a:br>
              <a:rPr lang="en-US" altLang="en-US" dirty="0"/>
            </a:br>
            <a:br>
              <a:rPr lang="en-US" altLang="en-US" dirty="0"/>
            </a:br>
            <a:r>
              <a:rPr lang="en-US" altLang="en-US" sz="2800" dirty="0"/>
              <a:t> </a:t>
            </a:r>
            <a:r>
              <a:rPr lang="en-US" altLang="en-US" sz="1600" dirty="0"/>
              <a:t>Source:  </a:t>
            </a:r>
            <a:r>
              <a:rPr lang="en-US" altLang="en-US" sz="1600" dirty="0" err="1"/>
              <a:t>Barcus</a:t>
            </a:r>
            <a:r>
              <a:rPr lang="en-US" altLang="en-US" sz="1600" dirty="0"/>
              <a:t>, 2007</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98000CF8-F188-4B1F-844F-38A0F989CAB8}" type="slidenum">
              <a:rPr lang="en-US" altLang="en-US" smtClean="0">
                <a:solidFill>
                  <a:srgbClr val="333333"/>
                </a:solidFill>
              </a:rPr>
              <a:pPr fontAlgn="base">
                <a:spcBef>
                  <a:spcPct val="0"/>
                </a:spcBef>
                <a:spcAft>
                  <a:spcPct val="0"/>
                </a:spcAft>
              </a:pPr>
              <a:t>4</a:t>
            </a:fld>
            <a:endParaRPr lang="en-US" altLang="en-US">
              <a:solidFill>
                <a:srgbClr val="333333"/>
              </a:solidFill>
            </a:endParaRPr>
          </a:p>
        </p:txBody>
      </p:sp>
      <p:pic>
        <p:nvPicPr>
          <p:cNvPr id="6" name="Picture 81"/>
          <p:cNvPicPr>
            <a:picLocks noChangeAspect="1" noChangeArrowheads="1"/>
          </p:cNvPicPr>
          <p:nvPr/>
        </p:nvPicPr>
        <p:blipFill rotWithShape="1">
          <a:blip r:embed="rId2">
            <a:extLst>
              <a:ext uri="{28A0092B-C50C-407E-A947-70E740481C1C}">
                <a14:useLocalDpi xmlns:a14="http://schemas.microsoft.com/office/drawing/2010/main" val="0"/>
              </a:ext>
            </a:extLst>
          </a:blip>
          <a:srcRect l="57692" t="8655" r="10320" b="6250"/>
          <a:stretch/>
        </p:blipFill>
        <p:spPr bwMode="auto">
          <a:xfrm>
            <a:off x="2971800" y="1752600"/>
            <a:ext cx="2514600" cy="463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0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n-US" sz="3600" dirty="0">
                <a:latin typeface="Arial" panose="020B0604020202020204" pitchFamily="34" charset="0"/>
                <a:cs typeface="Arial" panose="020B0604020202020204" pitchFamily="34" charset="0"/>
              </a:rPr>
              <a:t>Our Nation Has Charted A Course Toward Quality Health Care</a:t>
            </a:r>
          </a:p>
        </p:txBody>
      </p:sp>
      <p:sp>
        <p:nvSpPr>
          <p:cNvPr id="6" name="Content Placeholder 5"/>
          <p:cNvSpPr>
            <a:spLocks noGrp="1"/>
          </p:cNvSpPr>
          <p:nvPr>
            <p:ph idx="1"/>
          </p:nvPr>
        </p:nvSpPr>
        <p:spPr/>
        <p:txBody>
          <a:bodyPr>
            <a:normAutofit fontScale="70000" lnSpcReduction="20000"/>
          </a:bodyPr>
          <a:lstStyle/>
          <a:p>
            <a:pPr eaLnBrk="1" hangingPunct="1">
              <a:lnSpc>
                <a:spcPct val="150000"/>
              </a:lnSpc>
              <a:buFont typeface="Wingdings" pitchFamily="2" charset="2"/>
              <a:buNone/>
            </a:pPr>
            <a:r>
              <a:rPr lang="en-US" altLang="en-US" u="sng" dirty="0">
                <a:solidFill>
                  <a:schemeClr val="bg1"/>
                </a:solidFill>
              </a:rPr>
              <a:t>Quality Health Care</a:t>
            </a:r>
            <a:endParaRPr lang="en-US" altLang="en-US" dirty="0">
              <a:solidFill>
                <a:schemeClr val="bg1"/>
              </a:solidFill>
            </a:endParaRPr>
          </a:p>
          <a:p>
            <a:pPr eaLnBrk="1" hangingPunct="1">
              <a:lnSpc>
                <a:spcPct val="150000"/>
              </a:lnSpc>
            </a:pPr>
            <a:r>
              <a:rPr lang="en-US" altLang="en-US" b="0" dirty="0">
                <a:solidFill>
                  <a:schemeClr val="bg1"/>
                </a:solidFill>
              </a:rPr>
              <a:t>Health care should be</a:t>
            </a:r>
          </a:p>
          <a:p>
            <a:pPr lvl="1" eaLnBrk="1" hangingPunct="1">
              <a:lnSpc>
                <a:spcPct val="150000"/>
              </a:lnSpc>
            </a:pPr>
            <a:r>
              <a:rPr lang="en-US" altLang="en-US" sz="3400" dirty="0"/>
              <a:t>Safe</a:t>
            </a:r>
          </a:p>
          <a:p>
            <a:pPr lvl="1" eaLnBrk="1" hangingPunct="1">
              <a:lnSpc>
                <a:spcPct val="150000"/>
              </a:lnSpc>
            </a:pPr>
            <a:r>
              <a:rPr lang="en-US" altLang="en-US" sz="3400" dirty="0"/>
              <a:t>Effective</a:t>
            </a:r>
          </a:p>
          <a:p>
            <a:pPr lvl="1" eaLnBrk="1" hangingPunct="1">
              <a:lnSpc>
                <a:spcPct val="150000"/>
              </a:lnSpc>
            </a:pPr>
            <a:r>
              <a:rPr lang="en-US" altLang="en-US" sz="3400" dirty="0"/>
              <a:t>Patient-centered</a:t>
            </a:r>
          </a:p>
          <a:p>
            <a:pPr lvl="1" eaLnBrk="1" hangingPunct="1">
              <a:lnSpc>
                <a:spcPct val="150000"/>
              </a:lnSpc>
            </a:pPr>
            <a:r>
              <a:rPr lang="en-US" altLang="en-US" sz="3400" dirty="0"/>
              <a:t>Timely</a:t>
            </a:r>
          </a:p>
          <a:p>
            <a:pPr lvl="1" eaLnBrk="1" hangingPunct="1">
              <a:lnSpc>
                <a:spcPct val="150000"/>
              </a:lnSpc>
            </a:pPr>
            <a:r>
              <a:rPr lang="en-US" altLang="en-US" sz="3400" dirty="0"/>
              <a:t>Efficient</a:t>
            </a:r>
          </a:p>
          <a:p>
            <a:pPr lvl="1" eaLnBrk="1" hangingPunct="1">
              <a:lnSpc>
                <a:spcPct val="150000"/>
              </a:lnSpc>
            </a:pPr>
            <a:r>
              <a:rPr lang="en-US" altLang="en-US" sz="3400" b="1" dirty="0">
                <a:solidFill>
                  <a:srgbClr val="0070C0"/>
                </a:solidFill>
              </a:rPr>
              <a:t>Equitable</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5</a:t>
            </a:fld>
            <a:endParaRPr lang="en-US" dirty="0">
              <a:solidFill>
                <a:srgbClr val="333333"/>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140" y="1976567"/>
            <a:ext cx="3154680"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67480" y="5561876"/>
            <a:ext cx="4572000" cy="646331"/>
          </a:xfrm>
          <a:prstGeom prst="rect">
            <a:avLst/>
          </a:prstGeom>
        </p:spPr>
        <p:txBody>
          <a:bodyPr>
            <a:spAutoFit/>
          </a:bodyPr>
          <a:lstStyle/>
          <a:p>
            <a:r>
              <a:rPr lang="en-US" sz="1200" dirty="0">
                <a:solidFill>
                  <a:schemeClr val="bg1"/>
                </a:solidFill>
              </a:rPr>
              <a:t>Institute of Medicine. Crossing the Quality Chasm:  A New Health System for the 21st Century. Washington D.C.: National Academy Press: 2001: 1-224.</a:t>
            </a:r>
          </a:p>
        </p:txBody>
      </p:sp>
    </p:spTree>
    <p:extLst>
      <p:ext uri="{BB962C8B-B14F-4D97-AF65-F5344CB8AC3E}">
        <p14:creationId xmlns:p14="http://schemas.microsoft.com/office/powerpoint/2010/main" val="389171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STUDY ON DISPARITIES IN HEALTH CARE, IOM 2002</a:t>
            </a:r>
          </a:p>
        </p:txBody>
      </p:sp>
      <p:sp>
        <p:nvSpPr>
          <p:cNvPr id="3" name="Content Placeholder 2"/>
          <p:cNvSpPr>
            <a:spLocks noGrp="1"/>
          </p:cNvSpPr>
          <p:nvPr>
            <p:ph idx="1"/>
          </p:nvPr>
        </p:nvSpPr>
        <p:spPr>
          <a:xfrm>
            <a:off x="342900" y="1856314"/>
            <a:ext cx="4533900" cy="4620686"/>
          </a:xfrm>
        </p:spPr>
        <p:txBody>
          <a:bodyPr>
            <a:normAutofit fontScale="40000" lnSpcReduction="20000"/>
          </a:bodyPr>
          <a:lstStyle/>
          <a:p>
            <a:r>
              <a:rPr lang="en-US" sz="4500" dirty="0">
                <a:latin typeface="Arial" panose="020B0604020202020204" pitchFamily="34" charset="0"/>
                <a:cs typeface="Arial" panose="020B0604020202020204" pitchFamily="34" charset="0"/>
              </a:rPr>
              <a:t>Disparities in Health Care </a:t>
            </a:r>
          </a:p>
          <a:p>
            <a:pPr marL="285750" indent="-285750">
              <a:buFont typeface="Arial" panose="020B0604020202020204" pitchFamily="34" charset="0"/>
              <a:buChar char="•"/>
            </a:pPr>
            <a:r>
              <a:rPr lang="en-US" sz="4500" b="0" dirty="0">
                <a:latin typeface="Arial" panose="020B0604020202020204" pitchFamily="34" charset="0"/>
                <a:cs typeface="Arial" panose="020B0604020202020204" pitchFamily="34" charset="0"/>
              </a:rPr>
              <a:t>Racial/ethnic disparities found across a wide range of health care settings, disease areas, and clinical services, even when various confounders (SES, insurance) were controlled for</a:t>
            </a:r>
          </a:p>
          <a:p>
            <a:pPr marL="285750" indent="-285750">
              <a:buFont typeface="Arial" panose="020B0604020202020204" pitchFamily="34" charset="0"/>
              <a:buChar char="•"/>
            </a:pPr>
            <a:endParaRPr lang="en-US" sz="4500" b="0" dirty="0">
              <a:latin typeface="Arial" panose="020B0604020202020204" pitchFamily="34" charset="0"/>
              <a:cs typeface="Arial" panose="020B0604020202020204" pitchFamily="34" charset="0"/>
            </a:endParaRPr>
          </a:p>
          <a:p>
            <a:r>
              <a:rPr lang="en-US" sz="4500" dirty="0">
                <a:latin typeface="Arial" panose="020B0604020202020204" pitchFamily="34" charset="0"/>
                <a:cs typeface="Arial" panose="020B0604020202020204" pitchFamily="34" charset="0"/>
              </a:rPr>
              <a:t>Findings</a:t>
            </a:r>
          </a:p>
          <a:p>
            <a:pPr marL="285750" indent="-285750">
              <a:buFont typeface="Arial" panose="020B0604020202020204" pitchFamily="34" charset="0"/>
              <a:buChar char="•"/>
            </a:pPr>
            <a:r>
              <a:rPr lang="en-US" sz="4500" b="0" dirty="0">
                <a:latin typeface="Arial" panose="020B0604020202020204" pitchFamily="34" charset="0"/>
                <a:cs typeface="Arial" panose="020B0604020202020204" pitchFamily="34" charset="0"/>
              </a:rPr>
              <a:t>Many sources contribute to disparities—no one suspect, no one solution:</a:t>
            </a:r>
          </a:p>
          <a:p>
            <a:pPr marL="285750" indent="-285750">
              <a:buFont typeface="Arial" panose="020B0604020202020204" pitchFamily="34" charset="0"/>
              <a:buChar char="•"/>
            </a:pPr>
            <a:r>
              <a:rPr lang="en-US" sz="4500" b="0" dirty="0">
                <a:latin typeface="Arial" panose="020B0604020202020204" pitchFamily="34" charset="0"/>
                <a:cs typeface="Arial" panose="020B0604020202020204" pitchFamily="34" charset="0"/>
              </a:rPr>
              <a:t>Provider-Patient Communication</a:t>
            </a:r>
          </a:p>
          <a:p>
            <a:pPr marL="285750" indent="-285750">
              <a:buFont typeface="Arial" panose="020B0604020202020204" pitchFamily="34" charset="0"/>
              <a:buChar char="•"/>
            </a:pPr>
            <a:r>
              <a:rPr lang="en-US" sz="4500" b="0" dirty="0">
                <a:latin typeface="Arial" panose="020B0604020202020204" pitchFamily="34" charset="0"/>
                <a:cs typeface="Arial" panose="020B0604020202020204" pitchFamily="34" charset="0"/>
              </a:rPr>
              <a:t>Stereotyping</a:t>
            </a:r>
          </a:p>
          <a:p>
            <a:pPr marL="285750" indent="-285750">
              <a:buFont typeface="Arial" panose="020B0604020202020204" pitchFamily="34" charset="0"/>
              <a:buChar char="•"/>
            </a:pPr>
            <a:r>
              <a:rPr lang="en-US" sz="4500" b="0" dirty="0">
                <a:latin typeface="Arial" panose="020B0604020202020204" pitchFamily="34" charset="0"/>
                <a:cs typeface="Arial" panose="020B0604020202020204" pitchFamily="34" charset="0"/>
              </a:rPr>
              <a:t>Mistrust</a:t>
            </a:r>
          </a:p>
          <a:p>
            <a:pPr marL="285750" indent="-285750">
              <a:buFont typeface="Arial" panose="020B0604020202020204" pitchFamily="34" charset="0"/>
              <a:buChar char="•"/>
            </a:pPr>
            <a:endParaRPr lang="en-US" sz="4500" b="0" dirty="0">
              <a:latin typeface="Arial" panose="020B0604020202020204" pitchFamily="34" charset="0"/>
              <a:cs typeface="Arial" panose="020B0604020202020204" pitchFamily="34" charset="0"/>
            </a:endParaRPr>
          </a:p>
          <a:p>
            <a:r>
              <a:rPr lang="en-US" sz="4500" dirty="0">
                <a:latin typeface="Arial" panose="020B0604020202020204" pitchFamily="34" charset="0"/>
                <a:cs typeface="Arial" panose="020B0604020202020204" pitchFamily="34" charset="0"/>
              </a:rPr>
              <a:t>Recommendations</a:t>
            </a:r>
          </a:p>
          <a:p>
            <a:pPr marL="285750" indent="-285750">
              <a:buFont typeface="Arial" panose="020B0604020202020204" pitchFamily="34" charset="0"/>
              <a:buChar char="•"/>
            </a:pPr>
            <a:r>
              <a:rPr lang="en-US" sz="4500" b="0" dirty="0">
                <a:latin typeface="Arial" panose="020B0604020202020204" pitchFamily="34" charset="0"/>
                <a:cs typeface="Arial" panose="020B0604020202020204" pitchFamily="34" charset="0"/>
              </a:rPr>
              <a:t>Cultural Competence training </a:t>
            </a:r>
            <a:r>
              <a:rPr lang="en-US" sz="4500" b="0" dirty="0">
                <a:solidFill>
                  <a:schemeClr val="bg1"/>
                </a:solidFill>
                <a:latin typeface="Arial" panose="020B0604020202020204" pitchFamily="34" charset="0"/>
                <a:cs typeface="Arial" panose="020B0604020202020204" pitchFamily="34" charset="0"/>
              </a:rPr>
              <a:t>for </a:t>
            </a:r>
            <a:r>
              <a:rPr lang="en-US" b="0" dirty="0">
                <a:solidFill>
                  <a:schemeClr val="bg1"/>
                </a:solidFill>
              </a:rPr>
              <a:t>a</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0" dirty="0" err="1">
                <a:solidFill>
                  <a:schemeClr val="bg1"/>
                </a:solidFill>
              </a:rPr>
              <a:t>ll</a:t>
            </a:r>
            <a:r>
              <a:rPr lang="en-US" b="0" dirty="0">
                <a:solidFill>
                  <a:schemeClr val="bg1"/>
                </a:solidFill>
              </a:rPr>
              <a:t> health care professionals</a:t>
            </a:r>
          </a:p>
        </p:txBody>
      </p:sp>
      <p:pic>
        <p:nvPicPr>
          <p:cNvPr id="6146" name="Picture 2"/>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6248400" y="1371600"/>
            <a:ext cx="225552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3"/>
          </p:nvPr>
        </p:nvSpPr>
        <p:spPr/>
        <p:txBody>
          <a:bodyPr/>
          <a:lstStyle/>
          <a:p>
            <a:pPr>
              <a:defRPr/>
            </a:pPr>
            <a:fld id="{8B5C4601-EA71-4852-BC26-EDBEE871833B}" type="slidenum">
              <a:rPr lang="en-US" smtClean="0">
                <a:solidFill>
                  <a:srgbClr val="333333"/>
                </a:solidFill>
              </a:rPr>
              <a:pPr>
                <a:defRPr/>
              </a:pPr>
              <a:t>6</a:t>
            </a:fld>
            <a:endParaRPr lang="en-US" dirty="0">
              <a:solidFill>
                <a:srgbClr val="333333"/>
              </a:solidFill>
            </a:endParaRPr>
          </a:p>
        </p:txBody>
      </p:sp>
      <p:sp>
        <p:nvSpPr>
          <p:cNvPr id="6" name="Rectangle 5"/>
          <p:cNvSpPr/>
          <p:nvPr/>
        </p:nvSpPr>
        <p:spPr>
          <a:xfrm>
            <a:off x="4876800" y="4931988"/>
            <a:ext cx="4038600" cy="1015663"/>
          </a:xfrm>
          <a:prstGeom prst="rect">
            <a:avLst/>
          </a:prstGeom>
        </p:spPr>
        <p:txBody>
          <a:bodyPr wrap="square">
            <a:spAutoFit/>
          </a:bodyPr>
          <a:lstStyle/>
          <a:p>
            <a:r>
              <a:rPr lang="en-US" sz="1200" dirty="0" err="1"/>
              <a:t>Smedley</a:t>
            </a:r>
            <a:r>
              <a:rPr lang="en-US" sz="1200" dirty="0"/>
              <a:t> BD, </a:t>
            </a:r>
            <a:r>
              <a:rPr lang="en-US" sz="1200" dirty="0" err="1"/>
              <a:t>Sthith</a:t>
            </a:r>
            <a:r>
              <a:rPr lang="en-US" sz="1200" dirty="0"/>
              <a:t> AY, Nelson AR, eds. Unequal Treatment:</a:t>
            </a:r>
          </a:p>
          <a:p>
            <a:r>
              <a:rPr lang="en-US" sz="1200" dirty="0"/>
              <a:t>Confronting Racial and Ethnic Disparities in Health Care. </a:t>
            </a:r>
          </a:p>
          <a:p>
            <a:r>
              <a:rPr lang="en-US" sz="1200" dirty="0"/>
              <a:t>Washington, D.C.: Institute of Medicine, Committee on</a:t>
            </a:r>
          </a:p>
          <a:p>
            <a:r>
              <a:rPr lang="en-US" sz="1200" dirty="0"/>
              <a:t>Understanding and Eliminating Racial and Ethnic Disparities</a:t>
            </a:r>
          </a:p>
          <a:p>
            <a:r>
              <a:rPr lang="en-US" sz="1200" dirty="0"/>
              <a:t>in Health Care;2003; 1-764.</a:t>
            </a:r>
          </a:p>
        </p:txBody>
      </p:sp>
    </p:spTree>
    <p:extLst>
      <p:ext uri="{BB962C8B-B14F-4D97-AF65-F5344CB8AC3E}">
        <p14:creationId xmlns:p14="http://schemas.microsoft.com/office/powerpoint/2010/main" val="1260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ChangeArrowheads="1"/>
          </p:cNvSpPr>
          <p:nvPr/>
        </p:nvSpPr>
        <p:spPr bwMode="auto">
          <a:xfrm>
            <a:off x="838200" y="457200"/>
            <a:ext cx="7772400" cy="762000"/>
          </a:xfrm>
          <a:prstGeom prst="rect">
            <a:avLst/>
          </a:prstGeom>
          <a:noFill/>
          <a:ln w="9525">
            <a:noFill/>
            <a:miter lim="800000"/>
            <a:headEnd/>
            <a:tailEnd/>
          </a:ln>
        </p:spPr>
        <p:txBody>
          <a:bodyPr anchor="ctr"/>
          <a:lstStyle/>
          <a:p>
            <a:pPr fontAlgn="base">
              <a:spcBef>
                <a:spcPct val="0"/>
              </a:spcBef>
              <a:spcAft>
                <a:spcPct val="0"/>
              </a:spcAft>
            </a:pPr>
            <a:r>
              <a:rPr lang="en-US" sz="2400" b="1" dirty="0">
                <a:solidFill>
                  <a:srgbClr val="00B0F0"/>
                </a:solidFill>
                <a:ea typeface="MS Pゴシック" pitchFamily="-92" charset="-128"/>
                <a:cs typeface="Arial" pitchFamily="34" charset="0"/>
              </a:rPr>
              <a:t>CONCEPTUALIZING DISPARITIES IN HEALTH AND HEALTHCARE</a:t>
            </a:r>
          </a:p>
        </p:txBody>
      </p:sp>
      <p:sp>
        <p:nvSpPr>
          <p:cNvPr id="2056" name="Rectangle 3"/>
          <p:cNvSpPr>
            <a:spLocks noChangeArrowheads="1"/>
          </p:cNvSpPr>
          <p:nvPr/>
        </p:nvSpPr>
        <p:spPr bwMode="auto">
          <a:xfrm>
            <a:off x="533400" y="1905000"/>
            <a:ext cx="2438400" cy="1981200"/>
          </a:xfrm>
          <a:prstGeom prst="rect">
            <a:avLst/>
          </a:prstGeom>
          <a:noFill/>
          <a:ln w="9525">
            <a:noFill/>
            <a:miter lim="800000"/>
            <a:headEnd/>
            <a:tailEnd/>
          </a:ln>
        </p:spPr>
        <p:txBody>
          <a:bodyPr/>
          <a:lstStyle/>
          <a:p>
            <a:pPr marL="173038" indent="-173038" fontAlgn="base">
              <a:spcBef>
                <a:spcPct val="20000"/>
              </a:spcBef>
              <a:spcAft>
                <a:spcPct val="0"/>
              </a:spcAft>
            </a:pPr>
            <a:r>
              <a:rPr lang="en-US" sz="2000" b="1" u="sng" dirty="0">
                <a:solidFill>
                  <a:srgbClr val="00B0F0"/>
                </a:solidFill>
                <a:ea typeface="MS Pゴシック" pitchFamily="-92" charset="-128"/>
              </a:rPr>
              <a:t>Individual</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Socio-demographics</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Insurance</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Health behaviors</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Biology/genes</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Beliefs/preferences</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Perceived discrimination</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Trust</a:t>
            </a:r>
          </a:p>
          <a:p>
            <a:pPr marL="173038" indent="-173038" fontAlgn="base">
              <a:spcBef>
                <a:spcPct val="0"/>
              </a:spcBef>
              <a:spcAft>
                <a:spcPct val="0"/>
              </a:spcAft>
              <a:buSzPct val="120000"/>
              <a:buFont typeface="Arial" pitchFamily="34" charset="0"/>
              <a:buChar char="–"/>
            </a:pPr>
            <a:r>
              <a:rPr lang="en-US" sz="1500" dirty="0">
                <a:solidFill>
                  <a:srgbClr val="000000"/>
                </a:solidFill>
                <a:ea typeface="MS Pゴシック" pitchFamily="-92" charset="-128"/>
              </a:rPr>
              <a:t>Knowledge</a:t>
            </a:r>
          </a:p>
        </p:txBody>
      </p:sp>
      <p:sp>
        <p:nvSpPr>
          <p:cNvPr id="2057" name="Rectangle 5"/>
          <p:cNvSpPr>
            <a:spLocks noChangeArrowheads="1"/>
          </p:cNvSpPr>
          <p:nvPr/>
        </p:nvSpPr>
        <p:spPr bwMode="auto">
          <a:xfrm>
            <a:off x="2895600" y="1905000"/>
            <a:ext cx="2286000" cy="1828800"/>
          </a:xfrm>
          <a:prstGeom prst="rect">
            <a:avLst/>
          </a:prstGeom>
          <a:noFill/>
          <a:ln w="9525">
            <a:noFill/>
            <a:miter lim="800000"/>
            <a:headEnd/>
            <a:tailEnd/>
          </a:ln>
        </p:spPr>
        <p:txBody>
          <a:bodyPr/>
          <a:lstStyle/>
          <a:p>
            <a:pPr marL="173038" indent="-173038" fontAlgn="base">
              <a:lnSpc>
                <a:spcPct val="90000"/>
              </a:lnSpc>
              <a:spcBef>
                <a:spcPct val="30000"/>
              </a:spcBef>
              <a:spcAft>
                <a:spcPct val="0"/>
              </a:spcAft>
              <a:buClr>
                <a:srgbClr val="000000"/>
              </a:buClr>
              <a:buSzPct val="120000"/>
            </a:pPr>
            <a:r>
              <a:rPr lang="en-US" sz="2000" b="1" u="sng" dirty="0">
                <a:solidFill>
                  <a:srgbClr val="00B0F0"/>
                </a:solidFill>
                <a:ea typeface="ＭＳ Ｐゴシック"/>
                <a:cs typeface="ＭＳ Ｐゴシック"/>
              </a:rPr>
              <a:t>Health Systems</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Access</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Organization</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Quality </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333333"/>
                </a:solidFill>
                <a:ea typeface="ＭＳ Ｐゴシック"/>
                <a:cs typeface="ＭＳ Ｐゴシック"/>
              </a:rPr>
              <a:t>Culture</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Financing</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Location of care</a:t>
            </a:r>
          </a:p>
        </p:txBody>
      </p:sp>
      <p:sp>
        <p:nvSpPr>
          <p:cNvPr id="2058" name="Rectangle 6"/>
          <p:cNvSpPr>
            <a:spLocks noChangeArrowheads="1"/>
          </p:cNvSpPr>
          <p:nvPr/>
        </p:nvSpPr>
        <p:spPr bwMode="auto">
          <a:xfrm>
            <a:off x="533400" y="4267200"/>
            <a:ext cx="2514600" cy="1600200"/>
          </a:xfrm>
          <a:prstGeom prst="rect">
            <a:avLst/>
          </a:prstGeom>
          <a:noFill/>
          <a:ln w="9525">
            <a:noFill/>
            <a:miter lim="800000"/>
            <a:headEnd/>
            <a:tailEnd/>
          </a:ln>
        </p:spPr>
        <p:txBody>
          <a:bodyPr/>
          <a:lstStyle/>
          <a:p>
            <a:pPr marL="173038" indent="-173038" fontAlgn="base">
              <a:lnSpc>
                <a:spcPct val="90000"/>
              </a:lnSpc>
              <a:spcBef>
                <a:spcPct val="30000"/>
              </a:spcBef>
              <a:spcAft>
                <a:spcPct val="0"/>
              </a:spcAft>
              <a:buClr>
                <a:srgbClr val="000000"/>
              </a:buClr>
              <a:buSzPct val="120000"/>
            </a:pPr>
            <a:r>
              <a:rPr lang="en-US" sz="2000" b="1" u="sng" dirty="0">
                <a:solidFill>
                  <a:srgbClr val="00B0F0"/>
                </a:solidFill>
                <a:ea typeface="ＭＳ Ｐゴシック"/>
                <a:cs typeface="ＭＳ Ｐゴシック"/>
              </a:rPr>
              <a:t>Provider</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Demographics</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Knowledge and attitudes</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Communication</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b="1" dirty="0">
                <a:solidFill>
                  <a:srgbClr val="FF0000"/>
                </a:solidFill>
                <a:ea typeface="ＭＳ Ｐゴシック"/>
                <a:cs typeface="ＭＳ Ｐゴシック"/>
              </a:rPr>
              <a:t>Cultural competence</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Bias and prejudice</a:t>
            </a:r>
            <a:endParaRPr lang="en-US" sz="1500" b="1" u="sng" dirty="0">
              <a:solidFill>
                <a:srgbClr val="000000"/>
              </a:solidFill>
              <a:ea typeface="ＭＳ Ｐゴシック"/>
              <a:cs typeface="ＭＳ Ｐゴシック"/>
            </a:endParaRPr>
          </a:p>
        </p:txBody>
      </p:sp>
      <p:sp>
        <p:nvSpPr>
          <p:cNvPr id="2059" name="Rectangle 7"/>
          <p:cNvSpPr>
            <a:spLocks noChangeArrowheads="1"/>
          </p:cNvSpPr>
          <p:nvPr/>
        </p:nvSpPr>
        <p:spPr bwMode="auto">
          <a:xfrm>
            <a:off x="2895600" y="4191000"/>
            <a:ext cx="2819400" cy="1600200"/>
          </a:xfrm>
          <a:prstGeom prst="rect">
            <a:avLst/>
          </a:prstGeom>
          <a:noFill/>
          <a:ln w="9525">
            <a:noFill/>
            <a:miter lim="800000"/>
            <a:headEnd/>
            <a:tailEnd/>
          </a:ln>
        </p:spPr>
        <p:txBody>
          <a:bodyPr/>
          <a:lstStyle/>
          <a:p>
            <a:pPr marL="173038" indent="-173038" fontAlgn="base">
              <a:lnSpc>
                <a:spcPct val="90000"/>
              </a:lnSpc>
              <a:spcBef>
                <a:spcPct val="30000"/>
              </a:spcBef>
              <a:spcAft>
                <a:spcPct val="0"/>
              </a:spcAft>
              <a:buClr>
                <a:srgbClr val="000000"/>
              </a:buClr>
              <a:buSzPct val="120000"/>
            </a:pPr>
            <a:r>
              <a:rPr lang="en-US" sz="2000" b="1" u="sng" dirty="0">
                <a:solidFill>
                  <a:srgbClr val="00B0F0"/>
                </a:solidFill>
                <a:ea typeface="ＭＳ Ｐゴシック"/>
                <a:cs typeface="ＭＳ Ｐゴシック"/>
              </a:rPr>
              <a:t>Social/Environmental</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Geography</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Segregation</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Exposures</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Distribution of wealth</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Living conditions</a:t>
            </a:r>
          </a:p>
          <a:p>
            <a:pPr marL="173038" indent="-173038" eaLnBrk="0" fontAlgn="base" hangingPunct="0">
              <a:spcBef>
                <a:spcPct val="0"/>
              </a:spcBef>
              <a:spcAft>
                <a:spcPct val="0"/>
              </a:spcAft>
              <a:buClr>
                <a:srgbClr val="000000"/>
              </a:buClr>
              <a:buSzPct val="120000"/>
              <a:buFont typeface="Arial" pitchFamily="34" charset="0"/>
              <a:buChar char="–"/>
            </a:pPr>
            <a:r>
              <a:rPr kumimoji="1" lang="en-US" sz="1500" dirty="0">
                <a:solidFill>
                  <a:srgbClr val="000000"/>
                </a:solidFill>
                <a:ea typeface="ＭＳ Ｐゴシック"/>
                <a:cs typeface="ＭＳ Ｐゴシック"/>
              </a:rPr>
              <a:t>Social cohesion and norms</a:t>
            </a:r>
            <a:endParaRPr lang="en-US" sz="1500" b="1" u="sng" dirty="0">
              <a:solidFill>
                <a:srgbClr val="000000"/>
              </a:solidFill>
              <a:ea typeface="ＭＳ Ｐゴシック"/>
              <a:cs typeface="ＭＳ Ｐゴシック"/>
            </a:endParaRPr>
          </a:p>
        </p:txBody>
      </p:sp>
      <p:sp>
        <p:nvSpPr>
          <p:cNvPr id="2060" name="Rectangle 8"/>
          <p:cNvSpPr>
            <a:spLocks noChangeArrowheads="1"/>
          </p:cNvSpPr>
          <p:nvPr/>
        </p:nvSpPr>
        <p:spPr bwMode="auto">
          <a:xfrm>
            <a:off x="533400" y="1828800"/>
            <a:ext cx="5181600" cy="4114800"/>
          </a:xfrm>
          <a:prstGeom prst="rect">
            <a:avLst/>
          </a:prstGeom>
          <a:noFill/>
          <a:ln w="38100" cap="sq">
            <a:solidFill>
              <a:schemeClr val="tx1"/>
            </a:solidFill>
            <a:miter lim="800000"/>
            <a:headEnd type="none" w="sm" len="sm"/>
            <a:tailEnd type="none" w="sm" len="sm"/>
          </a:ln>
        </p:spPr>
        <p:txBody>
          <a:bodyPr wrap="none" anchor="ctr"/>
          <a:lstStyle/>
          <a:p>
            <a:pPr fontAlgn="base">
              <a:spcBef>
                <a:spcPct val="0"/>
              </a:spcBef>
              <a:spcAft>
                <a:spcPct val="0"/>
              </a:spcAft>
            </a:pPr>
            <a:endParaRPr kumimoji="1" lang="en-US" sz="2400">
              <a:solidFill>
                <a:srgbClr val="000000"/>
              </a:solidFill>
              <a:latin typeface="Times New Roman" pitchFamily="18" charset="0"/>
              <a:ea typeface="ＭＳ Ｐゴシック"/>
              <a:cs typeface="ＭＳ Ｐゴシック"/>
            </a:endParaRPr>
          </a:p>
        </p:txBody>
      </p:sp>
      <p:sp>
        <p:nvSpPr>
          <p:cNvPr id="2061" name="Text Box 10"/>
          <p:cNvSpPr txBox="1">
            <a:spLocks noChangeArrowheads="1"/>
          </p:cNvSpPr>
          <p:nvPr/>
        </p:nvSpPr>
        <p:spPr bwMode="auto">
          <a:xfrm>
            <a:off x="6172200" y="2035175"/>
            <a:ext cx="2438400" cy="707886"/>
          </a:xfrm>
          <a:prstGeom prst="rect">
            <a:avLst/>
          </a:prstGeom>
          <a:noFill/>
          <a:ln w="38100" cap="sq">
            <a:solidFill>
              <a:schemeClr val="tx1"/>
            </a:solidFill>
            <a:miter lim="800000"/>
            <a:headEnd type="none" w="sm" len="sm"/>
            <a:tailEnd type="none" w="sm" len="sm"/>
          </a:ln>
        </p:spPr>
        <p:txBody>
          <a:bodyPr>
            <a:spAutoFit/>
          </a:bodyPr>
          <a:lstStyle/>
          <a:p>
            <a:pPr algn="ctr" fontAlgn="base">
              <a:spcBef>
                <a:spcPct val="50000"/>
              </a:spcBef>
              <a:spcAft>
                <a:spcPct val="0"/>
              </a:spcAft>
            </a:pPr>
            <a:r>
              <a:rPr kumimoji="1" lang="en-US" sz="2000" b="1" dirty="0">
                <a:solidFill>
                  <a:srgbClr val="00B0F0"/>
                </a:solidFill>
                <a:ea typeface="ＭＳ Ｐゴシック"/>
                <a:cs typeface="ＭＳ Ｐゴシック"/>
              </a:rPr>
              <a:t>Healthcare Disparities</a:t>
            </a:r>
          </a:p>
        </p:txBody>
      </p:sp>
      <p:sp>
        <p:nvSpPr>
          <p:cNvPr id="2062" name="Text Box 14"/>
          <p:cNvSpPr txBox="1">
            <a:spLocks noChangeArrowheads="1"/>
          </p:cNvSpPr>
          <p:nvPr/>
        </p:nvSpPr>
        <p:spPr bwMode="auto">
          <a:xfrm>
            <a:off x="6172200" y="4038600"/>
            <a:ext cx="2438400" cy="707886"/>
          </a:xfrm>
          <a:prstGeom prst="rect">
            <a:avLst/>
          </a:prstGeom>
          <a:noFill/>
          <a:ln w="38100" cap="sq">
            <a:solidFill>
              <a:schemeClr val="tx1"/>
            </a:solidFill>
            <a:miter lim="800000"/>
            <a:headEnd type="none" w="sm" len="sm"/>
            <a:tailEnd type="none" w="sm" len="sm"/>
          </a:ln>
        </p:spPr>
        <p:txBody>
          <a:bodyPr>
            <a:spAutoFit/>
          </a:bodyPr>
          <a:lstStyle/>
          <a:p>
            <a:pPr algn="ctr" fontAlgn="base">
              <a:spcBef>
                <a:spcPct val="0"/>
              </a:spcBef>
              <a:spcAft>
                <a:spcPct val="0"/>
              </a:spcAft>
            </a:pPr>
            <a:r>
              <a:rPr kumimoji="1" lang="en-US" sz="2000" b="1" dirty="0">
                <a:solidFill>
                  <a:srgbClr val="00B0F0"/>
                </a:solidFill>
                <a:ea typeface="ＭＳ Ｐゴシック"/>
                <a:cs typeface="ＭＳ Ｐゴシック"/>
              </a:rPr>
              <a:t>Health </a:t>
            </a:r>
          </a:p>
          <a:p>
            <a:pPr algn="ctr" fontAlgn="base">
              <a:spcBef>
                <a:spcPct val="0"/>
              </a:spcBef>
              <a:spcAft>
                <a:spcPct val="0"/>
              </a:spcAft>
            </a:pPr>
            <a:r>
              <a:rPr kumimoji="1" lang="en-US" sz="2000" b="1" dirty="0">
                <a:solidFill>
                  <a:srgbClr val="00B0F0"/>
                </a:solidFill>
                <a:ea typeface="ＭＳ Ｐゴシック"/>
                <a:cs typeface="ＭＳ Ｐゴシック"/>
              </a:rPr>
              <a:t>Disparities</a:t>
            </a:r>
          </a:p>
        </p:txBody>
      </p:sp>
      <p:sp>
        <p:nvSpPr>
          <p:cNvPr id="2063" name="Line 16"/>
          <p:cNvSpPr>
            <a:spLocks noChangeShapeType="1"/>
          </p:cNvSpPr>
          <p:nvPr/>
        </p:nvSpPr>
        <p:spPr bwMode="auto">
          <a:xfrm>
            <a:off x="7391400" y="2743200"/>
            <a:ext cx="0" cy="1279525"/>
          </a:xfrm>
          <a:prstGeom prst="line">
            <a:avLst/>
          </a:prstGeom>
          <a:noFill/>
          <a:ln w="44450">
            <a:solidFill>
              <a:schemeClr val="tx2"/>
            </a:solidFill>
            <a:round/>
            <a:headEnd type="none" w="sm" len="sm"/>
            <a:tailEnd type="triangle" w="lg" len="lg"/>
          </a:ln>
        </p:spPr>
        <p:txBody>
          <a:bodyPr wrap="none"/>
          <a:lstStyle/>
          <a:p>
            <a:pPr fontAlgn="base">
              <a:spcBef>
                <a:spcPct val="0"/>
              </a:spcBef>
              <a:spcAft>
                <a:spcPct val="0"/>
              </a:spcAft>
            </a:pPr>
            <a:endParaRPr lang="en-US">
              <a:solidFill>
                <a:srgbClr val="000000"/>
              </a:solidFill>
            </a:endParaRPr>
          </a:p>
        </p:txBody>
      </p:sp>
      <p:sp>
        <p:nvSpPr>
          <p:cNvPr id="2064" name="Line 18"/>
          <p:cNvSpPr>
            <a:spLocks noChangeShapeType="1"/>
          </p:cNvSpPr>
          <p:nvPr/>
        </p:nvSpPr>
        <p:spPr bwMode="auto">
          <a:xfrm>
            <a:off x="2667000" y="5943600"/>
            <a:ext cx="0" cy="381000"/>
          </a:xfrm>
          <a:prstGeom prst="line">
            <a:avLst/>
          </a:prstGeom>
          <a:noFill/>
          <a:ln w="44450" cap="sq">
            <a:solidFill>
              <a:schemeClr val="tx2"/>
            </a:solidFill>
            <a:round/>
            <a:headEnd type="none" w="sm" len="sm"/>
            <a:tailEnd type="none" w="sm" len="sm"/>
          </a:ln>
        </p:spPr>
        <p:txBody>
          <a:bodyPr wrap="none"/>
          <a:lstStyle/>
          <a:p>
            <a:pPr fontAlgn="base">
              <a:spcBef>
                <a:spcPct val="0"/>
              </a:spcBef>
              <a:spcAft>
                <a:spcPct val="0"/>
              </a:spcAft>
            </a:pPr>
            <a:endParaRPr lang="en-US">
              <a:solidFill>
                <a:srgbClr val="000000"/>
              </a:solidFill>
            </a:endParaRPr>
          </a:p>
        </p:txBody>
      </p:sp>
      <p:sp>
        <p:nvSpPr>
          <p:cNvPr id="2065" name="Line 19"/>
          <p:cNvSpPr>
            <a:spLocks noChangeShapeType="1"/>
          </p:cNvSpPr>
          <p:nvPr/>
        </p:nvSpPr>
        <p:spPr bwMode="auto">
          <a:xfrm>
            <a:off x="2667000" y="6324600"/>
            <a:ext cx="4708525" cy="0"/>
          </a:xfrm>
          <a:prstGeom prst="line">
            <a:avLst/>
          </a:prstGeom>
          <a:noFill/>
          <a:ln w="44450" cap="sq">
            <a:solidFill>
              <a:schemeClr val="tx2"/>
            </a:solidFill>
            <a:round/>
            <a:headEnd type="none" w="sm" len="sm"/>
            <a:tailEnd type="none" w="sm" len="sm"/>
          </a:ln>
        </p:spPr>
        <p:txBody>
          <a:bodyPr wrap="none"/>
          <a:lstStyle/>
          <a:p>
            <a:pPr fontAlgn="base">
              <a:spcBef>
                <a:spcPct val="0"/>
              </a:spcBef>
              <a:spcAft>
                <a:spcPct val="0"/>
              </a:spcAft>
            </a:pPr>
            <a:endParaRPr lang="en-US">
              <a:solidFill>
                <a:srgbClr val="000000"/>
              </a:solidFill>
            </a:endParaRPr>
          </a:p>
        </p:txBody>
      </p:sp>
      <p:sp>
        <p:nvSpPr>
          <p:cNvPr id="2066" name="Line 20"/>
          <p:cNvSpPr>
            <a:spLocks noChangeShapeType="1"/>
          </p:cNvSpPr>
          <p:nvPr/>
        </p:nvSpPr>
        <p:spPr bwMode="auto">
          <a:xfrm>
            <a:off x="7391400" y="4816475"/>
            <a:ext cx="0" cy="1508125"/>
          </a:xfrm>
          <a:prstGeom prst="line">
            <a:avLst/>
          </a:prstGeom>
          <a:noFill/>
          <a:ln w="44450" cap="sq">
            <a:solidFill>
              <a:schemeClr val="tx2"/>
            </a:solidFill>
            <a:round/>
            <a:headEnd type="triangle" w="lg" len="lg"/>
            <a:tailEnd type="none" w="lg" len="lg"/>
          </a:ln>
        </p:spPr>
        <p:txBody>
          <a:bodyPr wrap="none"/>
          <a:lstStyle/>
          <a:p>
            <a:pPr fontAlgn="base">
              <a:spcBef>
                <a:spcPct val="0"/>
              </a:spcBef>
              <a:spcAft>
                <a:spcPct val="0"/>
              </a:spcAft>
            </a:pPr>
            <a:endParaRPr lang="en-US">
              <a:solidFill>
                <a:srgbClr val="000000"/>
              </a:solidFill>
            </a:endParaRPr>
          </a:p>
        </p:txBody>
      </p:sp>
      <p:sp>
        <p:nvSpPr>
          <p:cNvPr id="2067" name="Line 22"/>
          <p:cNvSpPr>
            <a:spLocks noChangeShapeType="1"/>
          </p:cNvSpPr>
          <p:nvPr/>
        </p:nvSpPr>
        <p:spPr bwMode="auto">
          <a:xfrm>
            <a:off x="5727700" y="2362200"/>
            <a:ext cx="430213" cy="0"/>
          </a:xfrm>
          <a:prstGeom prst="line">
            <a:avLst/>
          </a:prstGeom>
          <a:noFill/>
          <a:ln w="44450" cap="sq">
            <a:solidFill>
              <a:schemeClr val="tx2"/>
            </a:solidFill>
            <a:round/>
            <a:headEnd type="none" w="sm" len="sm"/>
            <a:tailEnd type="triangle" w="lg" len="lg"/>
          </a:ln>
        </p:spPr>
        <p:txBody>
          <a:bodyPr wrap="none"/>
          <a:lstStyle/>
          <a:p>
            <a:pPr fontAlgn="base">
              <a:spcBef>
                <a:spcPct val="0"/>
              </a:spcBef>
              <a:spcAft>
                <a:spcPct val="0"/>
              </a:spcAft>
            </a:pPr>
            <a:endParaRPr lang="en-US">
              <a:solidFill>
                <a:srgbClr val="000000"/>
              </a:solidFill>
            </a:endParaRPr>
          </a:p>
        </p:txBody>
      </p:sp>
      <p:sp>
        <p:nvSpPr>
          <p:cNvPr id="2068" name="Text Box 57"/>
          <p:cNvSpPr txBox="1">
            <a:spLocks noChangeArrowheads="1"/>
          </p:cNvSpPr>
          <p:nvPr/>
        </p:nvSpPr>
        <p:spPr bwMode="auto">
          <a:xfrm>
            <a:off x="5334000" y="6553200"/>
            <a:ext cx="4038600" cy="338138"/>
          </a:xfrm>
          <a:prstGeom prst="rect">
            <a:avLst/>
          </a:prstGeom>
          <a:noFill/>
          <a:ln w="9525">
            <a:noFill/>
            <a:miter lim="800000"/>
            <a:headEnd/>
            <a:tailEnd/>
          </a:ln>
        </p:spPr>
        <p:txBody>
          <a:bodyPr>
            <a:spAutoFit/>
          </a:bodyPr>
          <a:lstStyle/>
          <a:p>
            <a:pPr fontAlgn="base">
              <a:spcBef>
                <a:spcPct val="50000"/>
              </a:spcBef>
              <a:spcAft>
                <a:spcPct val="0"/>
              </a:spcAft>
            </a:pPr>
            <a:r>
              <a:rPr kumimoji="1" lang="en-US" sz="1600">
                <a:solidFill>
                  <a:srgbClr val="000000"/>
                </a:solidFill>
                <a:ea typeface="ＭＳ Ｐゴシック"/>
                <a:cs typeface="ＭＳ Ｐゴシック"/>
              </a:rPr>
              <a:t>Kilbourne et al, Am J Public Health 2006</a:t>
            </a:r>
          </a:p>
        </p:txBody>
      </p:sp>
      <p:sp>
        <p:nvSpPr>
          <p:cNvPr id="16" name="Slide Number Placeholder 15"/>
          <p:cNvSpPr>
            <a:spLocks noGrp="1"/>
          </p:cNvSpPr>
          <p:nvPr>
            <p:ph type="sldNum" sz="quarter" idx="12"/>
          </p:nvPr>
        </p:nvSpPr>
        <p:spPr>
          <a:prstGeom prst="rect">
            <a:avLst/>
          </a:prstGeom>
        </p:spPr>
        <p:txBody>
          <a:bodyPr/>
          <a:lstStyle/>
          <a:p>
            <a:fld id="{85DF4311-B6A3-4A69-B48F-AB7F7BA62D59}"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48389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SPECIAL POPULATIONS</a:t>
            </a:r>
          </a:p>
        </p:txBody>
      </p:sp>
      <p:sp>
        <p:nvSpPr>
          <p:cNvPr id="6" name="Content Placeholder 5"/>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b="0" dirty="0">
                <a:solidFill>
                  <a:schemeClr val="bg1"/>
                </a:solidFill>
              </a:rPr>
              <a:t>A health care provider is culturally competent when he/she is able to deliver culturally appropriate and specifically tailored care to patients with diverse values, beliefs, and behaviors</a:t>
            </a:r>
          </a:p>
          <a:p>
            <a:pPr marL="285750" indent="-285750">
              <a:buFont typeface="Arial" panose="020B0604020202020204" pitchFamily="34" charset="0"/>
              <a:buChar char="•"/>
            </a:pPr>
            <a:endParaRPr lang="en-US" b="0" dirty="0">
              <a:solidFill>
                <a:schemeClr val="bg1"/>
              </a:solidFill>
            </a:endParaRPr>
          </a:p>
          <a:p>
            <a:pPr marL="285750" indent="-285750">
              <a:buFont typeface="Arial" panose="020B0604020202020204" pitchFamily="34" charset="0"/>
              <a:buChar char="•"/>
            </a:pPr>
            <a:r>
              <a:rPr lang="en-US" b="0" dirty="0">
                <a:solidFill>
                  <a:schemeClr val="bg1"/>
                </a:solidFill>
              </a:rPr>
              <a:t>The goal of cultural competence is to improve the ability of doctors, nurses, pharmacists,  among others, to communicate effectively with and provide quality health care to patients from diverse sociocultural backgrounds</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8</a:t>
            </a:fld>
            <a:endParaRPr lang="en-US" dirty="0">
              <a:solidFill>
                <a:srgbClr val="333333"/>
              </a:solidFill>
            </a:endParaRPr>
          </a:p>
        </p:txBody>
      </p:sp>
    </p:spTree>
    <p:extLst>
      <p:ext uri="{BB962C8B-B14F-4D97-AF65-F5344CB8AC3E}">
        <p14:creationId xmlns:p14="http://schemas.microsoft.com/office/powerpoint/2010/main" val="236205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RURAL POPULATIONS</a:t>
            </a:r>
          </a:p>
        </p:txBody>
      </p:sp>
      <p:sp>
        <p:nvSpPr>
          <p:cNvPr id="6" name="Content Placeholder 5"/>
          <p:cNvSpPr>
            <a:spLocks noGrp="1"/>
          </p:cNvSpPr>
          <p:nvPr>
            <p:ph idx="1"/>
          </p:nvPr>
        </p:nvSpPr>
        <p:spPr/>
        <p:txBody>
          <a:bodyPr>
            <a:normAutofit/>
          </a:bodyPr>
          <a:lstStyle/>
          <a:p>
            <a:pPr marL="285750" indent="-285750">
              <a:buFont typeface="Arial" panose="020B0604020202020204" pitchFamily="34" charset="0"/>
              <a:buChar char="•"/>
            </a:pPr>
            <a:r>
              <a:rPr lang="en-US" b="0" dirty="0">
                <a:solidFill>
                  <a:schemeClr val="bg1"/>
                </a:solidFill>
              </a:rPr>
              <a:t>A</a:t>
            </a:r>
          </a:p>
        </p:txBody>
      </p:sp>
      <p:sp>
        <p:nvSpPr>
          <p:cNvPr id="4" name="Slide Number Placeholder 3"/>
          <p:cNvSpPr>
            <a:spLocks noGrp="1"/>
          </p:cNvSpPr>
          <p:nvPr>
            <p:ph type="sldNum" sz="quarter" idx="12"/>
          </p:nvPr>
        </p:nvSpPr>
        <p:spPr/>
        <p:txBody>
          <a:bodyPr/>
          <a:lstStyle/>
          <a:p>
            <a:pPr>
              <a:defRPr/>
            </a:pPr>
            <a:fld id="{B2FC395A-3B80-4425-9333-20A6AB0E9CE8}" type="slidenum">
              <a:rPr lang="en-US" smtClean="0">
                <a:solidFill>
                  <a:srgbClr val="333333"/>
                </a:solidFill>
              </a:rPr>
              <a:pPr>
                <a:defRPr/>
              </a:pPr>
              <a:t>9</a:t>
            </a:fld>
            <a:endParaRPr lang="en-US" dirty="0">
              <a:solidFill>
                <a:srgbClr val="333333"/>
              </a:solidFill>
            </a:endParaRPr>
          </a:p>
        </p:txBody>
      </p:sp>
    </p:spTree>
    <p:extLst>
      <p:ext uri="{BB962C8B-B14F-4D97-AF65-F5344CB8AC3E}">
        <p14:creationId xmlns:p14="http://schemas.microsoft.com/office/powerpoint/2010/main" val="2033337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694</Words>
  <Application>Microsoft Office PowerPoint</Application>
  <PresentationFormat>On-screen Show (4:3)</PresentationFormat>
  <Paragraphs>154</Paragraphs>
  <Slides>20</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ＭＳ Ｐゴシック</vt:lpstr>
      <vt:lpstr>Arial</vt:lpstr>
      <vt:lpstr>Calibri</vt:lpstr>
      <vt:lpstr>MS Pゴシック</vt:lpstr>
      <vt:lpstr>Times New Roman</vt:lpstr>
      <vt:lpstr>Wingdings</vt:lpstr>
      <vt:lpstr>Office Theme</vt:lpstr>
      <vt:lpstr>Worksheet</vt:lpstr>
      <vt:lpstr>         Reducing Health Disparities in Special Populations  The Pennsylvania Association of Community Health Centers (PACHC)  OCTOBER 13, 2016    ORALIA GARCIA DOMINIC, PHD, MS, MA NIH NCI-Funded Cancer Health Disparities Researcher oag102@psu.edu</vt:lpstr>
      <vt:lpstr>OUR CHANGING DIVERSITY - UNITED STATES </vt:lpstr>
      <vt:lpstr>PowerPoint Presentation</vt:lpstr>
      <vt:lpstr>LATINO EMERGING SETTLEMENT PATTERNS, BY COUNTY, 2007   Source:  Barcus, 2007</vt:lpstr>
      <vt:lpstr>Our Nation Has Charted A Course Toward Quality Health Care</vt:lpstr>
      <vt:lpstr>LANDMARK STUDY ON DISPARITIES IN HEALTH CARE, IOM 2002</vt:lpstr>
      <vt:lpstr>PowerPoint Presentation</vt:lpstr>
      <vt:lpstr>SPECIAL POPULATIONS</vt:lpstr>
      <vt:lpstr>    RURAL POPULATIONS</vt:lpstr>
      <vt:lpstr>    LATINO/HISPANIC POPULATIONS</vt:lpstr>
      <vt:lpstr>    AFFICAN AMERICAN POPULATIONS</vt:lpstr>
      <vt:lpstr>    ASIAN/PACIFIC ISLANDER POPULATIONS</vt:lpstr>
      <vt:lpstr>    ASIAN/AMERICAN INDIAN POPULATIONS</vt:lpstr>
      <vt:lpstr>    NATIVE INDIAN POPULATIONS</vt:lpstr>
      <vt:lpstr>    LGBTQ POPULATIONS</vt:lpstr>
      <vt:lpstr>CULTURALLY COMPETENT CARE</vt:lpstr>
      <vt:lpstr>HEALTH LITERACY IS INTEGRAL TO CULTURAL COMPETENCE </vt:lpstr>
      <vt:lpstr>NEW SKILLS FOR PHYSICIANS TREATING 21ST CENTURY DIVERSE PATIENT POPULATIONS</vt:lpstr>
      <vt:lpstr>VIEWPOINTS OFFERS:  FOR PHYSICIANS TREATING 21ST CENTURY DIVERSE PATIENT POPULATIONS (CONT’D)</vt:lpstr>
      <vt:lpstr>THANK YOU!  Dr. Oralia G. Dominic oag102@psu.edu      814-574-1850</vt:lpstr>
    </vt:vector>
  </TitlesOfParts>
  <Company>Highmark,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Health Disparities in Special Populations  The Pennsylvania Association of Community Health Centers (PACHC) OCTOBER 13, 2016   ORALIA GARCIA DOMINIC, PHD, MS, MA nih nci aWARDEE</dc:title>
  <dc:creator>Dominic, Oralia G</dc:creator>
  <cp:lastModifiedBy>Amanda Tekely</cp:lastModifiedBy>
  <cp:revision>4</cp:revision>
  <dcterms:created xsi:type="dcterms:W3CDTF">2016-10-07T20:40:18Z</dcterms:created>
  <dcterms:modified xsi:type="dcterms:W3CDTF">2016-10-10T21:28:31Z</dcterms:modified>
</cp:coreProperties>
</file>